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61" r:id="rId3"/>
    <p:sldId id="257" r:id="rId4"/>
    <p:sldId id="258" r:id="rId5"/>
    <p:sldId id="259" r:id="rId6"/>
    <p:sldId id="260" r:id="rId7"/>
    <p:sldId id="266" r:id="rId8"/>
    <p:sldId id="263" r:id="rId9"/>
    <p:sldId id="265" r:id="rId10"/>
    <p:sldId id="264" r:id="rId11"/>
    <p:sldId id="269" r:id="rId12"/>
    <p:sldId id="267" r:id="rId13"/>
    <p:sldId id="26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951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642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066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2832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352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044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453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3185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691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981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16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563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100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57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981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24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851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11/17/2021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2461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iruni.tn/" TargetMode="External"/><Relationship Id="rId2" Type="http://schemas.openxmlformats.org/officeDocument/2006/relationships/hyperlink" Target="http://www.fsjpst.rnu.tn/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75B4-6E0B-4892-998A-28CBEA80552D}"/>
              </a:ext>
            </a:extLst>
          </p:cNvPr>
          <p:cNvSpPr>
            <a:spLocks noGrp="1"/>
          </p:cNvSpPr>
          <p:nvPr>
            <p:ph type="ctrTitle"/>
          </p:nvPr>
        </p:nvSpPr>
        <p:spPr>
          <a:xfrm>
            <a:off x="2908111" y="357809"/>
            <a:ext cx="8637073" cy="2541431"/>
          </a:xfrm>
        </p:spPr>
        <p:txBody>
          <a:bodyPr>
            <a:normAutofit/>
          </a:bodyPr>
          <a:lstStyle/>
          <a:p>
            <a:pPr algn="ctr"/>
            <a:r>
              <a:rPr lang="fr-FR" sz="4800">
                <a:solidFill>
                  <a:schemeClr val="bg2">
                    <a:lumMod val="50000"/>
                  </a:schemeClr>
                </a:solidFill>
              </a:rPr>
              <a:t>University of Carthage </a:t>
            </a:r>
          </a:p>
        </p:txBody>
      </p:sp>
      <p:sp>
        <p:nvSpPr>
          <p:cNvPr id="3" name="Subtitle 2">
            <a:extLst>
              <a:ext uri="{FF2B5EF4-FFF2-40B4-BE49-F238E27FC236}">
                <a16:creationId xmlns:a16="http://schemas.microsoft.com/office/drawing/2014/main" id="{B71677E0-3336-423D-8572-F92D4589B4D6}"/>
              </a:ext>
            </a:extLst>
          </p:cNvPr>
          <p:cNvSpPr>
            <a:spLocks noGrp="1"/>
          </p:cNvSpPr>
          <p:nvPr>
            <p:ph type="subTitle" idx="1"/>
          </p:nvPr>
        </p:nvSpPr>
        <p:spPr>
          <a:xfrm>
            <a:off x="2908112" y="2899240"/>
            <a:ext cx="8965440" cy="1709530"/>
          </a:xfrm>
        </p:spPr>
        <p:txBody>
          <a:bodyPr>
            <a:normAutofit/>
          </a:bodyPr>
          <a:lstStyle/>
          <a:p>
            <a:pPr algn="ctr"/>
            <a:r>
              <a:rPr lang="fr-FR" sz="2800" b="1">
                <a:solidFill>
                  <a:schemeClr val="accent1">
                    <a:lumMod val="50000"/>
                  </a:schemeClr>
                </a:solidFill>
                <a:latin typeface="Bookman Old Style" panose="02050604050505020204" pitchFamily="18" charset="0"/>
              </a:rPr>
              <a:t>(Faculty of legal,political and social sciences)</a:t>
            </a:r>
          </a:p>
          <a:p>
            <a:pPr algn="ctr"/>
            <a:r>
              <a:rPr lang="fr-FR" sz="1100" b="1" i="1">
                <a:solidFill>
                  <a:schemeClr val="accent1">
                    <a:lumMod val="50000"/>
                  </a:schemeClr>
                </a:solidFill>
                <a:latin typeface="Bookman Old Style" panose="02050604050505020204" pitchFamily="18" charset="0"/>
              </a:rPr>
              <a:t>14, avenue hedi karray, centre urbain nord, tunis,1080</a:t>
            </a:r>
          </a:p>
        </p:txBody>
      </p:sp>
      <p:pic>
        <p:nvPicPr>
          <p:cNvPr id="5" name="Picture 4">
            <a:extLst>
              <a:ext uri="{FF2B5EF4-FFF2-40B4-BE49-F238E27FC236}">
                <a16:creationId xmlns:a16="http://schemas.microsoft.com/office/drawing/2014/main" id="{01DDEA68-B804-477A-A6DA-98AEFEE32C28}"/>
              </a:ext>
            </a:extLst>
          </p:cNvPr>
          <p:cNvPicPr>
            <a:picLocks noChangeAspect="1"/>
          </p:cNvPicPr>
          <p:nvPr/>
        </p:nvPicPr>
        <p:blipFill>
          <a:blip r:embed="rId2"/>
          <a:stretch>
            <a:fillRect/>
          </a:stretch>
        </p:blipFill>
        <p:spPr>
          <a:xfrm>
            <a:off x="2908110" y="0"/>
            <a:ext cx="8482705" cy="1325218"/>
          </a:xfrm>
          <a:prstGeom prst="rect">
            <a:avLst/>
          </a:prstGeom>
        </p:spPr>
      </p:pic>
    </p:spTree>
    <p:extLst>
      <p:ext uri="{BB962C8B-B14F-4D97-AF65-F5344CB8AC3E}">
        <p14:creationId xmlns:p14="http://schemas.microsoft.com/office/powerpoint/2010/main" val="85412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505F8-4B7C-4075-8E30-0AD6AB49B8B2}"/>
              </a:ext>
            </a:extLst>
          </p:cNvPr>
          <p:cNvSpPr>
            <a:spLocks noGrp="1"/>
          </p:cNvSpPr>
          <p:nvPr>
            <p:ph idx="1"/>
          </p:nvPr>
        </p:nvSpPr>
        <p:spPr>
          <a:xfrm>
            <a:off x="1593492" y="879142"/>
            <a:ext cx="10018713" cy="5330589"/>
          </a:xfrm>
        </p:spPr>
        <p:txBody>
          <a:bodyPr>
            <a:normAutofit/>
          </a:bodyPr>
          <a:lstStyle/>
          <a:p>
            <a:pPr marL="0" indent="0" algn="ctr">
              <a:buNone/>
            </a:pPr>
            <a:r>
              <a:rPr lang="fr-FR" b="1">
                <a:latin typeface="Bookman Old Style" panose="02050604050505020204" pitchFamily="18" charset="0"/>
              </a:rPr>
              <a:t>Master Professionnel en droits humains et humanitaires (cours de soir) (spring session)</a:t>
            </a:r>
          </a:p>
          <a:p>
            <a:pPr marL="0" indent="0" algn="ctr">
              <a:buNone/>
            </a:pPr>
            <a:r>
              <a:rPr lang="fr-FR" b="1"/>
              <a:t>  </a:t>
            </a:r>
          </a:p>
          <a:p>
            <a:pPr marL="0" indent="0">
              <a:buNone/>
            </a:pPr>
            <a:r>
              <a:rPr lang="fr-FR" b="1">
                <a:latin typeface="Gadugi" panose="020B0502040204020203" pitchFamily="34" charset="0"/>
                <a:ea typeface="Gadugi" panose="020B0502040204020203" pitchFamily="34" charset="0"/>
              </a:rPr>
              <a:t>-</a:t>
            </a:r>
            <a:r>
              <a:rPr lang="fr-FR">
                <a:latin typeface="Gadugi" panose="020B0502040204020203" pitchFamily="34" charset="0"/>
                <a:ea typeface="Gadugi" panose="020B0502040204020203" pitchFamily="34" charset="0"/>
              </a:rPr>
              <a:t>Droit international approfondi</a:t>
            </a:r>
          </a:p>
          <a:p>
            <a:pPr marL="0" indent="0">
              <a:buNone/>
            </a:pPr>
            <a:r>
              <a:rPr lang="fr-FR" b="1">
                <a:latin typeface="Gadugi" panose="020B0502040204020203" pitchFamily="34" charset="0"/>
                <a:ea typeface="Gadugi" panose="020B0502040204020203" pitchFamily="34" charset="0"/>
              </a:rPr>
              <a:t>-</a:t>
            </a:r>
            <a:r>
              <a:rPr lang="fr-FR">
                <a:latin typeface="Gadugi" panose="020B0502040204020203" pitchFamily="34" charset="0"/>
                <a:ea typeface="Gadugi" panose="020B0502040204020203" pitchFamily="34" charset="0"/>
              </a:rPr>
              <a:t>Droit international des droits de l’Homme</a:t>
            </a:r>
          </a:p>
          <a:p>
            <a:pPr marL="0" indent="0">
              <a:buNone/>
            </a:pPr>
            <a:r>
              <a:rPr lang="fr-FR" b="1">
                <a:latin typeface="Gadugi" panose="020B0502040204020203" pitchFamily="34" charset="0"/>
                <a:ea typeface="Gadugi" panose="020B0502040204020203" pitchFamily="34" charset="0"/>
              </a:rPr>
              <a:t>-</a:t>
            </a:r>
            <a:r>
              <a:rPr lang="fr-FR">
                <a:latin typeface="Gadugi" panose="020B0502040204020203" pitchFamily="34" charset="0"/>
                <a:ea typeface="Gadugi" panose="020B0502040204020203" pitchFamily="34" charset="0"/>
              </a:rPr>
              <a:t>Droit international humanitaire</a:t>
            </a:r>
          </a:p>
          <a:p>
            <a:pPr marL="0" indent="0">
              <a:buNone/>
            </a:pPr>
            <a:r>
              <a:rPr lang="fr-FR" b="1">
                <a:latin typeface="Gadugi" panose="020B0502040204020203" pitchFamily="34" charset="0"/>
                <a:ea typeface="Gadugi" panose="020B0502040204020203" pitchFamily="34" charset="0"/>
              </a:rPr>
              <a:t>-</a:t>
            </a:r>
            <a:r>
              <a:rPr lang="fr-FR">
                <a:latin typeface="Gadugi" panose="020B0502040204020203" pitchFamily="34" charset="0"/>
                <a:ea typeface="Gadugi" panose="020B0502040204020203" pitchFamily="34" charset="0"/>
              </a:rPr>
              <a:t>Traite des etres humains</a:t>
            </a:r>
          </a:p>
          <a:p>
            <a:pPr marL="0" indent="0">
              <a:buNone/>
            </a:pPr>
            <a:r>
              <a:rPr lang="fr-FR" b="1">
                <a:latin typeface="Gadugi" panose="020B0502040204020203" pitchFamily="34" charset="0"/>
                <a:ea typeface="Gadugi" panose="020B0502040204020203" pitchFamily="34" charset="0"/>
              </a:rPr>
              <a:t>-</a:t>
            </a:r>
            <a:r>
              <a:rPr lang="fr-FR">
                <a:latin typeface="Gadugi" panose="020B0502040204020203" pitchFamily="34" charset="0"/>
                <a:ea typeface="Gadugi" panose="020B0502040204020203" pitchFamily="34" charset="0"/>
              </a:rPr>
              <a:t>Droits humains/Droit des conflits armés et justice</a:t>
            </a:r>
          </a:p>
        </p:txBody>
      </p:sp>
    </p:spTree>
    <p:extLst>
      <p:ext uri="{BB962C8B-B14F-4D97-AF65-F5344CB8AC3E}">
        <p14:creationId xmlns:p14="http://schemas.microsoft.com/office/powerpoint/2010/main" val="108582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B068-5FD4-4203-B981-6BE5D06D80E1}"/>
              </a:ext>
            </a:extLst>
          </p:cNvPr>
          <p:cNvSpPr>
            <a:spLocks noGrp="1"/>
          </p:cNvSpPr>
          <p:nvPr>
            <p:ph type="title"/>
          </p:nvPr>
        </p:nvSpPr>
        <p:spPr>
          <a:xfrm>
            <a:off x="1484310" y="0"/>
            <a:ext cx="10018713" cy="1752599"/>
          </a:xfrm>
        </p:spPr>
        <p:txBody>
          <a:bodyPr/>
          <a:lstStyle/>
          <a:p>
            <a:r>
              <a:rPr lang="fr-FR" b="1" u="sng"/>
              <a:t>Exams : </a:t>
            </a:r>
          </a:p>
        </p:txBody>
      </p:sp>
      <p:sp>
        <p:nvSpPr>
          <p:cNvPr id="3" name="Content Placeholder 2">
            <a:extLst>
              <a:ext uri="{FF2B5EF4-FFF2-40B4-BE49-F238E27FC236}">
                <a16:creationId xmlns:a16="http://schemas.microsoft.com/office/drawing/2014/main" id="{85FF44FF-5692-4C98-A759-827C134E78A4}"/>
              </a:ext>
            </a:extLst>
          </p:cNvPr>
          <p:cNvSpPr>
            <a:spLocks noGrp="1"/>
          </p:cNvSpPr>
          <p:nvPr>
            <p:ph idx="1"/>
          </p:nvPr>
        </p:nvSpPr>
        <p:spPr>
          <a:xfrm>
            <a:off x="1484310" y="1310185"/>
            <a:ext cx="10018713" cy="4481015"/>
          </a:xfrm>
        </p:spPr>
        <p:txBody>
          <a:bodyPr>
            <a:normAutofit fontScale="92500"/>
          </a:bodyPr>
          <a:lstStyle/>
          <a:p>
            <a:pPr marL="0" indent="0">
              <a:buNone/>
            </a:pPr>
            <a:r>
              <a:rPr lang="fr-FR">
                <a:latin typeface="Gadugi" panose="020B0502040204020203" pitchFamily="34" charset="0"/>
                <a:ea typeface="Gadugi" panose="020B0502040204020203" pitchFamily="34" charset="0"/>
              </a:rPr>
              <a:t>-Exams’ Calendar of spring session will be published in last january-first february. Exams session in spring start most of the time in may (1st sessions) and a second one in last may/ first week of june with always around 10/15 days to prepare exams.</a:t>
            </a:r>
          </a:p>
          <a:p>
            <a:pPr marL="0" indent="0">
              <a:buNone/>
            </a:pPr>
            <a:r>
              <a:rPr lang="fr-FR">
                <a:latin typeface="Gadugi" panose="020B0502040204020203" pitchFamily="34" charset="0"/>
                <a:ea typeface="Gadugi" panose="020B0502040204020203" pitchFamily="34" charset="0"/>
              </a:rPr>
              <a:t>-The website of the university is under maintenance : it works but we cannot access with ID number due to technical issues : However the schedules, exam’s calendars, scholarship and every actuality concerning the university and the students will be published in the university and on the website and everyone can acess to check it : </a:t>
            </a:r>
            <a:r>
              <a:rPr lang="fr-FR" b="1">
                <a:latin typeface="Gadugi" panose="020B0502040204020203" pitchFamily="34" charset="0"/>
                <a:ea typeface="Gadugi" panose="020B0502040204020203" pitchFamily="34" charset="0"/>
                <a:hlinkClick r:id="rId2"/>
              </a:rPr>
              <a:t>http://www.fsjpst.rnu.tn/en/</a:t>
            </a:r>
            <a:endParaRPr lang="fr-FR" b="1">
              <a:latin typeface="Gadugi" panose="020B0502040204020203" pitchFamily="34" charset="0"/>
              <a:ea typeface="Gadugi" panose="020B0502040204020203" pitchFamily="34" charset="0"/>
            </a:endParaRPr>
          </a:p>
          <a:p>
            <a:pPr marL="0" indent="0">
              <a:buNone/>
            </a:pPr>
            <a:r>
              <a:rPr lang="fr-FR" b="1">
                <a:latin typeface="Gadugi" panose="020B0502040204020203" pitchFamily="34" charset="0"/>
                <a:ea typeface="Gadugi" panose="020B0502040204020203" pitchFamily="34" charset="0"/>
              </a:rPr>
              <a:t>-</a:t>
            </a:r>
            <a:r>
              <a:rPr lang="fr-FR">
                <a:latin typeface="Gadugi" panose="020B0502040204020203" pitchFamily="34" charset="0"/>
                <a:ea typeface="Gadugi" panose="020B0502040204020203" pitchFamily="34" charset="0"/>
              </a:rPr>
              <a:t>Access to Library : Due to sanitary restrictions,we can send an email to the library before 48h to collect books (the references are available online : </a:t>
            </a:r>
            <a:r>
              <a:rPr lang="fr-FR" b="1">
                <a:latin typeface="Gadugi" panose="020B0502040204020203" pitchFamily="34" charset="0"/>
                <a:ea typeface="Gadugi" panose="020B0502040204020203" pitchFamily="34" charset="0"/>
                <a:hlinkClick r:id="rId3"/>
              </a:rPr>
              <a:t>http://www.biruni.tn/</a:t>
            </a:r>
            <a:r>
              <a:rPr lang="fr-FR" b="1">
                <a:latin typeface="Gadugi" panose="020B0502040204020203" pitchFamily="34" charset="0"/>
                <a:ea typeface="Gadugi" panose="020B0502040204020203" pitchFamily="34" charset="0"/>
              </a:rPr>
              <a:t> </a:t>
            </a:r>
            <a:r>
              <a:rPr lang="fr-FR">
                <a:latin typeface="Gadugi" panose="020B0502040204020203" pitchFamily="34" charset="0"/>
                <a:ea typeface="Gadugi" panose="020B0502040204020203" pitchFamily="34" charset="0"/>
              </a:rPr>
              <a:t>)</a:t>
            </a:r>
            <a:endParaRPr lang="fr-FR" b="1">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2457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B0C2-1CA0-411E-9910-03B75EE2B829}"/>
              </a:ext>
            </a:extLst>
          </p:cNvPr>
          <p:cNvSpPr>
            <a:spLocks noGrp="1"/>
          </p:cNvSpPr>
          <p:nvPr>
            <p:ph type="title"/>
          </p:nvPr>
        </p:nvSpPr>
        <p:spPr>
          <a:xfrm>
            <a:off x="1495756" y="-28898"/>
            <a:ext cx="10018713" cy="1752599"/>
          </a:xfrm>
        </p:spPr>
        <p:txBody>
          <a:bodyPr>
            <a:normAutofit/>
          </a:bodyPr>
          <a:lstStyle/>
          <a:p>
            <a:r>
              <a:rPr lang="fr-FR" sz="2400"/>
              <a:t>The city : </a:t>
            </a:r>
          </a:p>
        </p:txBody>
      </p:sp>
      <p:sp>
        <p:nvSpPr>
          <p:cNvPr id="3" name="Content Placeholder 2">
            <a:extLst>
              <a:ext uri="{FF2B5EF4-FFF2-40B4-BE49-F238E27FC236}">
                <a16:creationId xmlns:a16="http://schemas.microsoft.com/office/drawing/2014/main" id="{329167CF-C27F-4EA0-9B1A-5581827B4EE6}"/>
              </a:ext>
            </a:extLst>
          </p:cNvPr>
          <p:cNvSpPr>
            <a:spLocks noGrp="1"/>
          </p:cNvSpPr>
          <p:nvPr>
            <p:ph idx="1"/>
          </p:nvPr>
        </p:nvSpPr>
        <p:spPr>
          <a:xfrm>
            <a:off x="1564597" y="-805984"/>
            <a:ext cx="10290412" cy="5654722"/>
          </a:xfrm>
        </p:spPr>
        <p:txBody>
          <a:bodyPr/>
          <a:lstStyle/>
          <a:p>
            <a:pPr marL="0" indent="0">
              <a:buNone/>
            </a:pPr>
            <a:r>
              <a:rPr lang="fr-FR"/>
              <a:t>-The university is near to many accomodations (supermarket, restaurants and coffees with affordable prices, bus and tramvia station, hospital, residential areas).</a:t>
            </a:r>
          </a:p>
          <a:p>
            <a:pPr marL="0" indent="0">
              <a:buNone/>
            </a:pPr>
            <a:endParaRPr lang="fr-FR"/>
          </a:p>
        </p:txBody>
      </p:sp>
      <p:pic>
        <p:nvPicPr>
          <p:cNvPr id="5" name="Picture 4">
            <a:extLst>
              <a:ext uri="{FF2B5EF4-FFF2-40B4-BE49-F238E27FC236}">
                <a16:creationId xmlns:a16="http://schemas.microsoft.com/office/drawing/2014/main" id="{939A98D1-6C72-458D-A5EF-AFADBED030A9}"/>
              </a:ext>
            </a:extLst>
          </p:cNvPr>
          <p:cNvPicPr>
            <a:picLocks noChangeAspect="1"/>
          </p:cNvPicPr>
          <p:nvPr/>
        </p:nvPicPr>
        <p:blipFill>
          <a:blip r:embed="rId2"/>
          <a:stretch>
            <a:fillRect/>
          </a:stretch>
        </p:blipFill>
        <p:spPr>
          <a:xfrm>
            <a:off x="1774209" y="2644482"/>
            <a:ext cx="3830820" cy="1927533"/>
          </a:xfrm>
          <a:prstGeom prst="rect">
            <a:avLst/>
          </a:prstGeom>
        </p:spPr>
      </p:pic>
      <p:pic>
        <p:nvPicPr>
          <p:cNvPr id="7" name="Picture 6">
            <a:extLst>
              <a:ext uri="{FF2B5EF4-FFF2-40B4-BE49-F238E27FC236}">
                <a16:creationId xmlns:a16="http://schemas.microsoft.com/office/drawing/2014/main" id="{5486CEE0-1F46-400B-B47A-94D6E71D91CD}"/>
              </a:ext>
            </a:extLst>
          </p:cNvPr>
          <p:cNvPicPr>
            <a:picLocks noChangeAspect="1"/>
          </p:cNvPicPr>
          <p:nvPr/>
        </p:nvPicPr>
        <p:blipFill>
          <a:blip r:embed="rId3"/>
          <a:stretch>
            <a:fillRect/>
          </a:stretch>
        </p:blipFill>
        <p:spPr>
          <a:xfrm>
            <a:off x="6096000" y="2500787"/>
            <a:ext cx="5604949" cy="3722037"/>
          </a:xfrm>
          <a:prstGeom prst="rect">
            <a:avLst/>
          </a:prstGeom>
        </p:spPr>
      </p:pic>
    </p:spTree>
    <p:extLst>
      <p:ext uri="{BB962C8B-B14F-4D97-AF65-F5344CB8AC3E}">
        <p14:creationId xmlns:p14="http://schemas.microsoft.com/office/powerpoint/2010/main" val="86032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B83480-1354-4B6A-9473-9BF67CFFED7F}"/>
              </a:ext>
            </a:extLst>
          </p:cNvPr>
          <p:cNvPicPr>
            <a:picLocks noGrp="1" noChangeAspect="1"/>
          </p:cNvPicPr>
          <p:nvPr>
            <p:ph idx="1"/>
          </p:nvPr>
        </p:nvPicPr>
        <p:blipFill>
          <a:blip r:embed="rId2"/>
          <a:stretch>
            <a:fillRect/>
          </a:stretch>
        </p:blipFill>
        <p:spPr>
          <a:xfrm>
            <a:off x="1751670" y="0"/>
            <a:ext cx="10344795" cy="6578220"/>
          </a:xfrm>
          <a:prstGeom prst="rect">
            <a:avLst/>
          </a:prstGeom>
          <a:ln>
            <a:noFill/>
          </a:ln>
          <a:effectLst>
            <a:softEdge rad="112500"/>
          </a:effectLst>
        </p:spPr>
      </p:pic>
    </p:spTree>
    <p:extLst>
      <p:ext uri="{BB962C8B-B14F-4D97-AF65-F5344CB8AC3E}">
        <p14:creationId xmlns:p14="http://schemas.microsoft.com/office/powerpoint/2010/main" val="91663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1795BE-34D6-441D-BB0F-2943C3F50A9C}"/>
              </a:ext>
            </a:extLst>
          </p:cNvPr>
          <p:cNvPicPr>
            <a:picLocks noChangeAspect="1"/>
          </p:cNvPicPr>
          <p:nvPr/>
        </p:nvPicPr>
        <p:blipFill>
          <a:blip r:embed="rId2"/>
          <a:stretch>
            <a:fillRect/>
          </a:stretch>
        </p:blipFill>
        <p:spPr>
          <a:xfrm>
            <a:off x="3562065" y="726813"/>
            <a:ext cx="6400800" cy="4794422"/>
          </a:xfrm>
          <a:prstGeom prst="rect">
            <a:avLst/>
          </a:prstGeom>
        </p:spPr>
      </p:pic>
    </p:spTree>
    <p:extLst>
      <p:ext uri="{BB962C8B-B14F-4D97-AF65-F5344CB8AC3E}">
        <p14:creationId xmlns:p14="http://schemas.microsoft.com/office/powerpoint/2010/main" val="44050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2BADF-F806-40B6-994A-0CB50CF04FE6}"/>
              </a:ext>
            </a:extLst>
          </p:cNvPr>
          <p:cNvPicPr>
            <a:picLocks noChangeAspect="1"/>
          </p:cNvPicPr>
          <p:nvPr/>
        </p:nvPicPr>
        <p:blipFill>
          <a:blip r:embed="rId2"/>
          <a:stretch>
            <a:fillRect/>
          </a:stretch>
        </p:blipFill>
        <p:spPr>
          <a:xfrm>
            <a:off x="1959607" y="105702"/>
            <a:ext cx="4699552" cy="2238375"/>
          </a:xfrm>
          <a:prstGeom prst="rect">
            <a:avLst/>
          </a:prstGeom>
          <a:ln>
            <a:noFill/>
          </a:ln>
          <a:effectLst>
            <a:softEdge rad="112500"/>
          </a:effectLst>
        </p:spPr>
      </p:pic>
      <p:pic>
        <p:nvPicPr>
          <p:cNvPr id="12" name="Picture 11">
            <a:extLst>
              <a:ext uri="{FF2B5EF4-FFF2-40B4-BE49-F238E27FC236}">
                <a16:creationId xmlns:a16="http://schemas.microsoft.com/office/drawing/2014/main" id="{B2984C75-1D1E-4830-B0BD-23C37BCA3A4F}"/>
              </a:ext>
            </a:extLst>
          </p:cNvPr>
          <p:cNvPicPr>
            <a:picLocks noChangeAspect="1"/>
          </p:cNvPicPr>
          <p:nvPr/>
        </p:nvPicPr>
        <p:blipFill>
          <a:blip r:embed="rId3"/>
          <a:stretch>
            <a:fillRect/>
          </a:stretch>
        </p:blipFill>
        <p:spPr>
          <a:xfrm>
            <a:off x="7410734" y="181482"/>
            <a:ext cx="4223904" cy="6369443"/>
          </a:xfrm>
          <a:prstGeom prst="rect">
            <a:avLst/>
          </a:prstGeom>
          <a:ln>
            <a:noFill/>
          </a:ln>
          <a:effectLst>
            <a:softEdge rad="112500"/>
          </a:effectLst>
        </p:spPr>
      </p:pic>
      <p:pic>
        <p:nvPicPr>
          <p:cNvPr id="14" name="Picture 13">
            <a:extLst>
              <a:ext uri="{FF2B5EF4-FFF2-40B4-BE49-F238E27FC236}">
                <a16:creationId xmlns:a16="http://schemas.microsoft.com/office/drawing/2014/main" id="{5AC0EB64-E04C-4430-A189-A3E968FD455A}"/>
              </a:ext>
            </a:extLst>
          </p:cNvPr>
          <p:cNvPicPr>
            <a:picLocks noChangeAspect="1"/>
          </p:cNvPicPr>
          <p:nvPr/>
        </p:nvPicPr>
        <p:blipFill>
          <a:blip r:embed="rId4"/>
          <a:stretch>
            <a:fillRect/>
          </a:stretch>
        </p:blipFill>
        <p:spPr>
          <a:xfrm>
            <a:off x="1959607" y="4513924"/>
            <a:ext cx="4699552" cy="2238374"/>
          </a:xfrm>
          <a:prstGeom prst="rect">
            <a:avLst/>
          </a:prstGeom>
          <a:ln>
            <a:noFill/>
          </a:ln>
          <a:effectLst>
            <a:softEdge rad="112500"/>
          </a:effectLst>
        </p:spPr>
      </p:pic>
      <p:pic>
        <p:nvPicPr>
          <p:cNvPr id="16" name="Picture 15">
            <a:extLst>
              <a:ext uri="{FF2B5EF4-FFF2-40B4-BE49-F238E27FC236}">
                <a16:creationId xmlns:a16="http://schemas.microsoft.com/office/drawing/2014/main" id="{6B24ED75-E63A-43D3-A07E-46CA0D92A649}"/>
              </a:ext>
            </a:extLst>
          </p:cNvPr>
          <p:cNvPicPr>
            <a:picLocks noChangeAspect="1"/>
          </p:cNvPicPr>
          <p:nvPr/>
        </p:nvPicPr>
        <p:blipFill>
          <a:blip r:embed="rId5"/>
          <a:stretch>
            <a:fillRect/>
          </a:stretch>
        </p:blipFill>
        <p:spPr>
          <a:xfrm>
            <a:off x="1959607" y="2661313"/>
            <a:ext cx="4699552" cy="1693993"/>
          </a:xfrm>
          <a:prstGeom prst="rect">
            <a:avLst/>
          </a:prstGeom>
          <a:ln>
            <a:noFill/>
          </a:ln>
          <a:effectLst>
            <a:softEdge rad="112500"/>
          </a:effectLst>
        </p:spPr>
      </p:pic>
    </p:spTree>
    <p:extLst>
      <p:ext uri="{BB962C8B-B14F-4D97-AF65-F5344CB8AC3E}">
        <p14:creationId xmlns:p14="http://schemas.microsoft.com/office/powerpoint/2010/main" val="318799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9AB9A-4096-41A9-A524-A6B3F87D12C3}"/>
              </a:ext>
            </a:extLst>
          </p:cNvPr>
          <p:cNvSpPr>
            <a:spLocks noGrp="1"/>
          </p:cNvSpPr>
          <p:nvPr>
            <p:ph idx="1"/>
          </p:nvPr>
        </p:nvSpPr>
        <p:spPr>
          <a:xfrm>
            <a:off x="1484310" y="477079"/>
            <a:ext cx="10018713" cy="5314122"/>
          </a:xfrm>
        </p:spPr>
        <p:txBody>
          <a:bodyPr/>
          <a:lstStyle/>
          <a:p>
            <a:pPr marL="0" indent="0">
              <a:buNone/>
            </a:pPr>
            <a:r>
              <a:rPr lang="en-US"/>
              <a:t>The Faculty of Legal, Political and Social Sciences of Tunis was created by the decree-law n° 87-4 of September 24, 1987, ratified by the law n° 61-87 of November 13, 1987, with the objective of establishing a pole of excellence, exclusively devoted to scientific production and pedagogical supervision.</a:t>
            </a:r>
            <a:endParaRPr lang="fr-FR"/>
          </a:p>
        </p:txBody>
      </p:sp>
    </p:spTree>
    <p:extLst>
      <p:ext uri="{BB962C8B-B14F-4D97-AF65-F5344CB8AC3E}">
        <p14:creationId xmlns:p14="http://schemas.microsoft.com/office/powerpoint/2010/main" val="368739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E80AC-A33F-4D18-8DA2-B6ED44FF0AB3}"/>
              </a:ext>
            </a:extLst>
          </p:cNvPr>
          <p:cNvSpPr>
            <a:spLocks noGrp="1"/>
          </p:cNvSpPr>
          <p:nvPr>
            <p:ph idx="1"/>
          </p:nvPr>
        </p:nvSpPr>
        <p:spPr>
          <a:xfrm>
            <a:off x="1656588" y="304799"/>
            <a:ext cx="10018713" cy="6029740"/>
          </a:xfrm>
        </p:spPr>
        <p:txBody>
          <a:bodyPr/>
          <a:lstStyle/>
          <a:p>
            <a:pPr marL="0" indent="0">
              <a:buNone/>
            </a:pPr>
            <a:r>
              <a:rPr lang="en-US"/>
              <a:t>Our teachers have been and still present and active in the international academic world, in the national political life, in the circle of international, universal or regional organisations, in the circle of non-governmental organisations and in the management of university affairs.</a:t>
            </a:r>
            <a:endParaRPr lang="fr-FR"/>
          </a:p>
        </p:txBody>
      </p:sp>
    </p:spTree>
    <p:extLst>
      <p:ext uri="{BB962C8B-B14F-4D97-AF65-F5344CB8AC3E}">
        <p14:creationId xmlns:p14="http://schemas.microsoft.com/office/powerpoint/2010/main" val="186701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12221-765C-4845-90A9-A4DF8FA216AA}"/>
              </a:ext>
            </a:extLst>
          </p:cNvPr>
          <p:cNvSpPr>
            <a:spLocks noGrp="1"/>
          </p:cNvSpPr>
          <p:nvPr>
            <p:ph idx="1"/>
          </p:nvPr>
        </p:nvSpPr>
        <p:spPr>
          <a:xfrm>
            <a:off x="1577075" y="979003"/>
            <a:ext cx="10018713" cy="4930478"/>
          </a:xfrm>
        </p:spPr>
        <p:txBody>
          <a:bodyPr>
            <a:normAutofit/>
          </a:bodyPr>
          <a:lstStyle/>
          <a:p>
            <a:pPr marL="0" indent="0">
              <a:buNone/>
            </a:pPr>
            <a:r>
              <a:rPr lang="en-US"/>
              <a:t>A centre of excellence thanks to a constant student-teacher ratio, high quality teaching, openness to foreign languages and ICT, and the ambitious extension of the third cycle: nine research masters and six professional masters.</a:t>
            </a:r>
          </a:p>
          <a:p>
            <a:endParaRPr lang="en-US"/>
          </a:p>
          <a:p>
            <a:pPr marL="0" indent="0">
              <a:buNone/>
            </a:pPr>
            <a:r>
              <a:rPr lang="en-US"/>
              <a:t>The Faculty is also a centre of excellence thanks to an appreciable output and the development of the library and its specialized documentation centres, in particular the European law centre, the environmental law centre, the United Nations law centre and the common law centre.</a:t>
            </a:r>
            <a:endParaRPr lang="fr-FR"/>
          </a:p>
        </p:txBody>
      </p:sp>
    </p:spTree>
    <p:extLst>
      <p:ext uri="{BB962C8B-B14F-4D97-AF65-F5344CB8AC3E}">
        <p14:creationId xmlns:p14="http://schemas.microsoft.com/office/powerpoint/2010/main" val="359760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2D2619-9C50-428F-87CE-1EFC75E45C00}"/>
              </a:ext>
            </a:extLst>
          </p:cNvPr>
          <p:cNvPicPr>
            <a:picLocks noChangeAspect="1"/>
          </p:cNvPicPr>
          <p:nvPr/>
        </p:nvPicPr>
        <p:blipFill>
          <a:blip r:embed="rId2"/>
          <a:stretch>
            <a:fillRect/>
          </a:stretch>
        </p:blipFill>
        <p:spPr>
          <a:xfrm>
            <a:off x="6885510" y="3602875"/>
            <a:ext cx="4275833" cy="3015554"/>
          </a:xfrm>
          <a:prstGeom prst="rect">
            <a:avLst/>
          </a:prstGeom>
          <a:ln>
            <a:noFill/>
          </a:ln>
          <a:effectLst>
            <a:softEdge rad="112500"/>
          </a:effectLst>
        </p:spPr>
      </p:pic>
      <p:pic>
        <p:nvPicPr>
          <p:cNvPr id="5" name="Picture 4">
            <a:extLst>
              <a:ext uri="{FF2B5EF4-FFF2-40B4-BE49-F238E27FC236}">
                <a16:creationId xmlns:a16="http://schemas.microsoft.com/office/drawing/2014/main" id="{AFB9AD05-B6A5-4B9B-8E37-DC2B648323E2}"/>
              </a:ext>
            </a:extLst>
          </p:cNvPr>
          <p:cNvPicPr>
            <a:picLocks noChangeAspect="1"/>
          </p:cNvPicPr>
          <p:nvPr/>
        </p:nvPicPr>
        <p:blipFill>
          <a:blip r:embed="rId3"/>
          <a:stretch>
            <a:fillRect/>
          </a:stretch>
        </p:blipFill>
        <p:spPr>
          <a:xfrm>
            <a:off x="1384614" y="3602875"/>
            <a:ext cx="4175159" cy="2115537"/>
          </a:xfrm>
          <a:prstGeom prst="rect">
            <a:avLst/>
          </a:prstGeom>
          <a:ln>
            <a:noFill/>
          </a:ln>
          <a:effectLst>
            <a:softEdge rad="112500"/>
          </a:effectLst>
        </p:spPr>
      </p:pic>
      <p:pic>
        <p:nvPicPr>
          <p:cNvPr id="6" name="Picture 5">
            <a:extLst>
              <a:ext uri="{FF2B5EF4-FFF2-40B4-BE49-F238E27FC236}">
                <a16:creationId xmlns:a16="http://schemas.microsoft.com/office/drawing/2014/main" id="{F5CD9855-B384-40C3-A626-6B7B74A0AD54}"/>
              </a:ext>
            </a:extLst>
          </p:cNvPr>
          <p:cNvPicPr>
            <a:picLocks noChangeAspect="1"/>
          </p:cNvPicPr>
          <p:nvPr/>
        </p:nvPicPr>
        <p:blipFill>
          <a:blip r:embed="rId4"/>
          <a:stretch>
            <a:fillRect/>
          </a:stretch>
        </p:blipFill>
        <p:spPr>
          <a:xfrm>
            <a:off x="1871261" y="115799"/>
            <a:ext cx="4025919" cy="2655405"/>
          </a:xfrm>
          <a:prstGeom prst="rect">
            <a:avLst/>
          </a:prstGeom>
          <a:ln>
            <a:noFill/>
          </a:ln>
          <a:effectLst>
            <a:softEdge rad="112500"/>
          </a:effectLst>
        </p:spPr>
      </p:pic>
      <p:pic>
        <p:nvPicPr>
          <p:cNvPr id="10" name="Picture 9">
            <a:extLst>
              <a:ext uri="{FF2B5EF4-FFF2-40B4-BE49-F238E27FC236}">
                <a16:creationId xmlns:a16="http://schemas.microsoft.com/office/drawing/2014/main" id="{B943D3D0-24D9-43AF-BCEB-F5A85BF63537}"/>
              </a:ext>
            </a:extLst>
          </p:cNvPr>
          <p:cNvPicPr>
            <a:picLocks noChangeAspect="1"/>
          </p:cNvPicPr>
          <p:nvPr/>
        </p:nvPicPr>
        <p:blipFill>
          <a:blip r:embed="rId5"/>
          <a:stretch>
            <a:fillRect/>
          </a:stretch>
        </p:blipFill>
        <p:spPr>
          <a:xfrm>
            <a:off x="7701244" y="115799"/>
            <a:ext cx="4025919" cy="3015553"/>
          </a:xfrm>
          <a:prstGeom prst="rect">
            <a:avLst/>
          </a:prstGeom>
          <a:ln>
            <a:noFill/>
          </a:ln>
          <a:effectLst>
            <a:softEdge rad="112500"/>
          </a:effectLst>
        </p:spPr>
      </p:pic>
    </p:spTree>
    <p:extLst>
      <p:ext uri="{BB962C8B-B14F-4D97-AF65-F5344CB8AC3E}">
        <p14:creationId xmlns:p14="http://schemas.microsoft.com/office/powerpoint/2010/main" val="13944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AF7B15-0A53-46E9-AC90-5A905067C6CB}"/>
              </a:ext>
            </a:extLst>
          </p:cNvPr>
          <p:cNvPicPr>
            <a:picLocks noChangeAspect="1"/>
          </p:cNvPicPr>
          <p:nvPr/>
        </p:nvPicPr>
        <p:blipFill>
          <a:blip r:embed="rId2"/>
          <a:stretch>
            <a:fillRect/>
          </a:stretch>
        </p:blipFill>
        <p:spPr>
          <a:xfrm>
            <a:off x="1886951" y="272956"/>
            <a:ext cx="5103333" cy="2658328"/>
          </a:xfrm>
          <a:prstGeom prst="rect">
            <a:avLst/>
          </a:prstGeom>
          <a:ln>
            <a:noFill/>
          </a:ln>
          <a:effectLst>
            <a:softEdge rad="112500"/>
          </a:effectLst>
        </p:spPr>
      </p:pic>
      <p:pic>
        <p:nvPicPr>
          <p:cNvPr id="7" name="Picture 6">
            <a:extLst>
              <a:ext uri="{FF2B5EF4-FFF2-40B4-BE49-F238E27FC236}">
                <a16:creationId xmlns:a16="http://schemas.microsoft.com/office/drawing/2014/main" id="{21A62056-6269-48C1-B57A-75CFD3CBEAEB}"/>
              </a:ext>
            </a:extLst>
          </p:cNvPr>
          <p:cNvPicPr>
            <a:picLocks noChangeAspect="1"/>
          </p:cNvPicPr>
          <p:nvPr/>
        </p:nvPicPr>
        <p:blipFill>
          <a:blip r:embed="rId3"/>
          <a:stretch>
            <a:fillRect/>
          </a:stretch>
        </p:blipFill>
        <p:spPr>
          <a:xfrm>
            <a:off x="7403199" y="84106"/>
            <a:ext cx="4333876" cy="3001611"/>
          </a:xfrm>
          <a:prstGeom prst="rect">
            <a:avLst/>
          </a:prstGeom>
          <a:ln>
            <a:noFill/>
          </a:ln>
          <a:effectLst>
            <a:softEdge rad="112500"/>
          </a:effectLst>
        </p:spPr>
      </p:pic>
      <p:pic>
        <p:nvPicPr>
          <p:cNvPr id="9" name="Picture 8">
            <a:extLst>
              <a:ext uri="{FF2B5EF4-FFF2-40B4-BE49-F238E27FC236}">
                <a16:creationId xmlns:a16="http://schemas.microsoft.com/office/drawing/2014/main" id="{361609BA-B335-4D7C-9F21-6F4A03C10651}"/>
              </a:ext>
            </a:extLst>
          </p:cNvPr>
          <p:cNvPicPr>
            <a:picLocks noChangeAspect="1"/>
          </p:cNvPicPr>
          <p:nvPr/>
        </p:nvPicPr>
        <p:blipFill>
          <a:blip r:embed="rId4"/>
          <a:stretch>
            <a:fillRect/>
          </a:stretch>
        </p:blipFill>
        <p:spPr>
          <a:xfrm>
            <a:off x="2586495" y="3151801"/>
            <a:ext cx="3154664" cy="3550080"/>
          </a:xfrm>
          <a:prstGeom prst="rect">
            <a:avLst/>
          </a:prstGeom>
          <a:ln>
            <a:noFill/>
          </a:ln>
          <a:effectLst>
            <a:softEdge rad="112500"/>
          </a:effectLst>
        </p:spPr>
      </p:pic>
      <p:pic>
        <p:nvPicPr>
          <p:cNvPr id="11" name="Picture 10">
            <a:extLst>
              <a:ext uri="{FF2B5EF4-FFF2-40B4-BE49-F238E27FC236}">
                <a16:creationId xmlns:a16="http://schemas.microsoft.com/office/drawing/2014/main" id="{7A668E6F-2A8C-4175-95EA-7A8CB31A7EC7}"/>
              </a:ext>
            </a:extLst>
          </p:cNvPr>
          <p:cNvPicPr>
            <a:picLocks noChangeAspect="1"/>
          </p:cNvPicPr>
          <p:nvPr/>
        </p:nvPicPr>
        <p:blipFill>
          <a:blip r:embed="rId5"/>
          <a:stretch>
            <a:fillRect/>
          </a:stretch>
        </p:blipFill>
        <p:spPr>
          <a:xfrm>
            <a:off x="6990284" y="3474608"/>
            <a:ext cx="3989696" cy="3299286"/>
          </a:xfrm>
          <a:prstGeom prst="rect">
            <a:avLst/>
          </a:prstGeom>
          <a:ln>
            <a:noFill/>
          </a:ln>
          <a:effectLst>
            <a:softEdge rad="112500"/>
          </a:effectLst>
        </p:spPr>
      </p:pic>
    </p:spTree>
    <p:extLst>
      <p:ext uri="{BB962C8B-B14F-4D97-AF65-F5344CB8AC3E}">
        <p14:creationId xmlns:p14="http://schemas.microsoft.com/office/powerpoint/2010/main" val="238954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9DE2D-86B7-4353-9B06-D07DA5B840F2}"/>
              </a:ext>
            </a:extLst>
          </p:cNvPr>
          <p:cNvSpPr>
            <a:spLocks noGrp="1"/>
          </p:cNvSpPr>
          <p:nvPr>
            <p:ph type="title"/>
          </p:nvPr>
        </p:nvSpPr>
        <p:spPr>
          <a:xfrm>
            <a:off x="1484310" y="-204716"/>
            <a:ext cx="10018713" cy="1201003"/>
          </a:xfrm>
        </p:spPr>
        <p:txBody>
          <a:bodyPr/>
          <a:lstStyle/>
          <a:p>
            <a:r>
              <a:rPr lang="fr-FR" u="sng"/>
              <a:t>Masters with international aspect : </a:t>
            </a:r>
          </a:p>
        </p:txBody>
      </p:sp>
      <p:sp>
        <p:nvSpPr>
          <p:cNvPr id="3" name="Content Placeholder 2">
            <a:extLst>
              <a:ext uri="{FF2B5EF4-FFF2-40B4-BE49-F238E27FC236}">
                <a16:creationId xmlns:a16="http://schemas.microsoft.com/office/drawing/2014/main" id="{2099DC9A-2D6D-48BD-A8CA-FDF14AE0AF39}"/>
              </a:ext>
            </a:extLst>
          </p:cNvPr>
          <p:cNvSpPr>
            <a:spLocks noGrp="1"/>
          </p:cNvSpPr>
          <p:nvPr>
            <p:ph idx="1"/>
          </p:nvPr>
        </p:nvSpPr>
        <p:spPr>
          <a:xfrm>
            <a:off x="1893742" y="1354543"/>
            <a:ext cx="10018713" cy="5503457"/>
          </a:xfrm>
        </p:spPr>
        <p:txBody>
          <a:bodyPr>
            <a:normAutofit fontScale="92500" lnSpcReduction="10000"/>
          </a:bodyPr>
          <a:lstStyle/>
          <a:p>
            <a:pPr marL="0" indent="0" algn="ctr">
              <a:buNone/>
            </a:pPr>
            <a:r>
              <a:rPr lang="fr-FR" b="1">
                <a:latin typeface="Bookman Old Style" panose="02050604050505020204" pitchFamily="18" charset="0"/>
              </a:rPr>
              <a:t>Master de recherche en sciences politiques  (spring session)</a:t>
            </a:r>
          </a:p>
          <a:p>
            <a:pPr marL="0" indent="0">
              <a:buNone/>
            </a:pPr>
            <a:r>
              <a:rPr lang="fr-FR" sz="2200" b="1">
                <a:latin typeface="Gadugi" panose="020B0502040204020203" pitchFamily="34" charset="0"/>
                <a:ea typeface="Gadugi" panose="020B0502040204020203" pitchFamily="34" charset="0"/>
              </a:rPr>
              <a:t>-</a:t>
            </a:r>
            <a:r>
              <a:rPr lang="fr-FR" sz="2200">
                <a:latin typeface="Gadugi" panose="020B0502040204020203" pitchFamily="34" charset="0"/>
                <a:ea typeface="Gadugi" panose="020B0502040204020203" pitchFamily="34" charset="0"/>
              </a:rPr>
              <a:t>Administration locale</a:t>
            </a:r>
          </a:p>
          <a:p>
            <a:pPr marL="0" indent="0">
              <a:buNone/>
            </a:pPr>
            <a:r>
              <a:rPr lang="fr-FR" sz="2200" b="1">
                <a:latin typeface="Gadugi" panose="020B0502040204020203" pitchFamily="34" charset="0"/>
                <a:ea typeface="Gadugi" panose="020B0502040204020203" pitchFamily="34" charset="0"/>
              </a:rPr>
              <a:t>-</a:t>
            </a:r>
            <a:r>
              <a:rPr lang="fr-FR" sz="2200">
                <a:latin typeface="Gadugi" panose="020B0502040204020203" pitchFamily="34" charset="0"/>
                <a:ea typeface="Gadugi" panose="020B0502040204020203" pitchFamily="34" charset="0"/>
              </a:rPr>
              <a:t>Economie politique</a:t>
            </a:r>
          </a:p>
          <a:p>
            <a:pPr marL="0" indent="0">
              <a:buNone/>
            </a:pPr>
            <a:r>
              <a:rPr lang="fr-FR" sz="2200" b="1">
                <a:latin typeface="Gadugi" panose="020B0502040204020203" pitchFamily="34" charset="0"/>
                <a:ea typeface="Gadugi" panose="020B0502040204020203" pitchFamily="34" charset="0"/>
              </a:rPr>
              <a:t>-</a:t>
            </a:r>
            <a:r>
              <a:rPr lang="fr-FR" sz="2200">
                <a:latin typeface="Gadugi" panose="020B0502040204020203" pitchFamily="34" charset="0"/>
                <a:ea typeface="Gadugi" panose="020B0502040204020203" pitchFamily="34" charset="0"/>
              </a:rPr>
              <a:t>Politiques comparées</a:t>
            </a:r>
          </a:p>
          <a:p>
            <a:pPr marL="0" indent="0">
              <a:buNone/>
            </a:pPr>
            <a:r>
              <a:rPr lang="fr-FR" sz="2200" b="1">
                <a:latin typeface="Gadugi" panose="020B0502040204020203" pitchFamily="34" charset="0"/>
                <a:ea typeface="Gadugi" panose="020B0502040204020203" pitchFamily="34" charset="0"/>
              </a:rPr>
              <a:t>-</a:t>
            </a:r>
            <a:r>
              <a:rPr lang="fr-FR" sz="2200">
                <a:latin typeface="Gadugi" panose="020B0502040204020203" pitchFamily="34" charset="0"/>
                <a:ea typeface="Gadugi" panose="020B0502040204020203" pitchFamily="34" charset="0"/>
              </a:rPr>
              <a:t>Pensées politiques</a:t>
            </a:r>
          </a:p>
          <a:p>
            <a:pPr marL="0" indent="0">
              <a:buNone/>
            </a:pPr>
            <a:r>
              <a:rPr lang="fr-FR" sz="2200" b="1">
                <a:latin typeface="Gadugi" panose="020B0502040204020203" pitchFamily="34" charset="0"/>
                <a:ea typeface="Gadugi" panose="020B0502040204020203" pitchFamily="34" charset="0"/>
              </a:rPr>
              <a:t>-</a:t>
            </a:r>
            <a:r>
              <a:rPr lang="fr-FR" sz="2200">
                <a:latin typeface="Gadugi" panose="020B0502040204020203" pitchFamily="34" charset="0"/>
                <a:ea typeface="Gadugi" panose="020B0502040204020203" pitchFamily="34" charset="0"/>
              </a:rPr>
              <a:t>Droit financier approfondi</a:t>
            </a:r>
          </a:p>
          <a:p>
            <a:pPr marL="0" indent="0">
              <a:buNone/>
            </a:pPr>
            <a:endParaRPr lang="fr-FR"/>
          </a:p>
          <a:p>
            <a:pPr marL="0" indent="0" algn="ctr">
              <a:buNone/>
            </a:pPr>
            <a:r>
              <a:rPr lang="fr-FR" b="1">
                <a:latin typeface="Bookman Old Style" panose="02050604050505020204" pitchFamily="18" charset="0"/>
              </a:rPr>
              <a:t>Master de recherche en Common Law (spring session)</a:t>
            </a:r>
          </a:p>
          <a:p>
            <a:pPr marL="0" indent="0">
              <a:buNone/>
            </a:pPr>
            <a:r>
              <a:rPr lang="fr-FR" sz="2200" b="1"/>
              <a:t>-</a:t>
            </a:r>
            <a:r>
              <a:rPr lang="fr-FR" sz="2200"/>
              <a:t>Antitrust Law</a:t>
            </a:r>
          </a:p>
          <a:p>
            <a:pPr marL="0" indent="0">
              <a:buNone/>
            </a:pPr>
            <a:r>
              <a:rPr lang="fr-FR" sz="2200" b="1"/>
              <a:t>-</a:t>
            </a:r>
            <a:r>
              <a:rPr lang="fr-FR" sz="2200"/>
              <a:t>UK corporate law</a:t>
            </a:r>
          </a:p>
          <a:p>
            <a:pPr marL="0" indent="0">
              <a:buNone/>
            </a:pPr>
            <a:r>
              <a:rPr lang="fr-FR" sz="2200" b="1"/>
              <a:t>-</a:t>
            </a:r>
            <a:r>
              <a:rPr lang="fr-FR" sz="2200"/>
              <a:t>US company law</a:t>
            </a:r>
          </a:p>
          <a:p>
            <a:pPr marL="0" indent="0">
              <a:buNone/>
            </a:pPr>
            <a:r>
              <a:rPr lang="fr-FR" sz="2200" b="1"/>
              <a:t>-</a:t>
            </a:r>
            <a:r>
              <a:rPr lang="fr-FR" sz="2200"/>
              <a:t>Anticorruption law</a:t>
            </a:r>
          </a:p>
          <a:p>
            <a:pPr marL="0" indent="0">
              <a:buNone/>
            </a:pPr>
            <a:r>
              <a:rPr lang="fr-FR" sz="2200" b="1"/>
              <a:t>-</a:t>
            </a:r>
            <a:r>
              <a:rPr lang="fr-FR" sz="2200"/>
              <a:t>International contracts</a:t>
            </a:r>
          </a:p>
          <a:p>
            <a:pPr marL="0" indent="0">
              <a:buNone/>
            </a:pPr>
            <a:endParaRPr lang="fr-FR"/>
          </a:p>
          <a:p>
            <a:pPr marL="0" indent="0">
              <a:buNone/>
            </a:pPr>
            <a:endParaRPr lang="fr-FR"/>
          </a:p>
        </p:txBody>
      </p:sp>
      <p:cxnSp>
        <p:nvCxnSpPr>
          <p:cNvPr id="7" name="Straight Connector 6">
            <a:extLst>
              <a:ext uri="{FF2B5EF4-FFF2-40B4-BE49-F238E27FC236}">
                <a16:creationId xmlns:a16="http://schemas.microsoft.com/office/drawing/2014/main" id="{895192DE-8F15-4B7E-B16D-81BAEDB560B6}"/>
              </a:ext>
            </a:extLst>
          </p:cNvPr>
          <p:cNvCxnSpPr/>
          <p:nvPr/>
        </p:nvCxnSpPr>
        <p:spPr>
          <a:xfrm>
            <a:off x="1132764" y="3698543"/>
            <a:ext cx="1105923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804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DC9A-2D6D-48BD-A8CA-FDF14AE0AF39}"/>
              </a:ext>
            </a:extLst>
          </p:cNvPr>
          <p:cNvSpPr>
            <a:spLocks noGrp="1"/>
          </p:cNvSpPr>
          <p:nvPr>
            <p:ph idx="1"/>
          </p:nvPr>
        </p:nvSpPr>
        <p:spPr>
          <a:xfrm>
            <a:off x="1637731" y="126241"/>
            <a:ext cx="10554269" cy="7240139"/>
          </a:xfrm>
        </p:spPr>
        <p:txBody>
          <a:bodyPr>
            <a:normAutofit fontScale="62500" lnSpcReduction="20000"/>
          </a:bodyPr>
          <a:lstStyle/>
          <a:p>
            <a:pPr marL="0" indent="0" algn="ctr">
              <a:buNone/>
            </a:pPr>
            <a:r>
              <a:rPr lang="fr-FR" sz="3500" b="1">
                <a:latin typeface="Bookman Old Style" panose="02050604050505020204" pitchFamily="18" charset="0"/>
              </a:rPr>
              <a:t>Master de recherche en Droit international et relations Europe-Maghreb (spring session</a:t>
            </a:r>
            <a:r>
              <a:rPr lang="fr-FR" sz="3500" b="1"/>
              <a:t>)</a:t>
            </a:r>
          </a:p>
          <a:p>
            <a:pPr marL="0" indent="0" algn="ctr">
              <a:buNone/>
            </a:pPr>
            <a:endParaRPr lang="fr-FR" sz="2900"/>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Questions conflits de lois</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Questions conflits de juridictions</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Droit de la nationalité et conditions des étrangers</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Arbitrage</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Droit du commerce international</a:t>
            </a:r>
          </a:p>
          <a:p>
            <a:pPr marL="0" indent="0">
              <a:buNone/>
            </a:pPr>
            <a:endParaRPr lang="fr-FR" sz="3100"/>
          </a:p>
          <a:p>
            <a:pPr marL="0" indent="0" algn="ctr">
              <a:buNone/>
            </a:pPr>
            <a:r>
              <a:rPr lang="fr-FR" sz="3500" b="1">
                <a:latin typeface="Bookman Old Style" panose="02050604050505020204" pitchFamily="18" charset="0"/>
              </a:rPr>
              <a:t>Master de recherche en l’Union Africaine (spring session)</a:t>
            </a:r>
          </a:p>
          <a:p>
            <a:pPr marL="0" indent="0" algn="ctr">
              <a:buNone/>
            </a:pPr>
            <a:r>
              <a:rPr lang="fr-FR" b="1"/>
              <a:t> </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Questions contemporaines de droit international Public</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Droit de l’Union Africaine</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Règlement pacifique</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Droit diplomatique et consulaire</a:t>
            </a:r>
          </a:p>
          <a:p>
            <a:pPr marL="0" indent="0">
              <a:buNone/>
            </a:pPr>
            <a:r>
              <a:rPr lang="fr-FR" sz="3200" b="1">
                <a:latin typeface="Gadugi" panose="020B0502040204020203" pitchFamily="34" charset="0"/>
                <a:ea typeface="Gadugi" panose="020B0502040204020203" pitchFamily="34" charset="0"/>
              </a:rPr>
              <a:t>-</a:t>
            </a:r>
            <a:r>
              <a:rPr lang="fr-FR" sz="3200">
                <a:latin typeface="Gadugi" panose="020B0502040204020203" pitchFamily="34" charset="0"/>
                <a:ea typeface="Gadugi" panose="020B0502040204020203" pitchFamily="34" charset="0"/>
              </a:rPr>
              <a:t>Droit de la coopération judiciaire</a:t>
            </a:r>
          </a:p>
          <a:p>
            <a:pPr marL="0" indent="0">
              <a:buNone/>
            </a:pPr>
            <a:endParaRPr lang="fr-FR"/>
          </a:p>
          <a:p>
            <a:pPr marL="0" indent="0">
              <a:buNone/>
            </a:pPr>
            <a:endParaRPr lang="fr-FR"/>
          </a:p>
          <a:p>
            <a:pPr marL="0" indent="0">
              <a:buNone/>
            </a:pPr>
            <a:r>
              <a:rPr lang="fr-FR"/>
              <a:t> </a:t>
            </a:r>
          </a:p>
          <a:p>
            <a:pPr marL="0" indent="0">
              <a:buNone/>
            </a:pPr>
            <a:endParaRPr lang="fr-FR"/>
          </a:p>
          <a:p>
            <a:pPr marL="0" indent="0">
              <a:buNone/>
            </a:pPr>
            <a:endParaRPr lang="fr-FR"/>
          </a:p>
        </p:txBody>
      </p:sp>
      <p:cxnSp>
        <p:nvCxnSpPr>
          <p:cNvPr id="7" name="Straight Connector 6">
            <a:extLst>
              <a:ext uri="{FF2B5EF4-FFF2-40B4-BE49-F238E27FC236}">
                <a16:creationId xmlns:a16="http://schemas.microsoft.com/office/drawing/2014/main" id="{895192DE-8F15-4B7E-B16D-81BAEDB560B6}"/>
              </a:ext>
            </a:extLst>
          </p:cNvPr>
          <p:cNvCxnSpPr>
            <a:cxnSpLocks/>
          </p:cNvCxnSpPr>
          <p:nvPr/>
        </p:nvCxnSpPr>
        <p:spPr>
          <a:xfrm>
            <a:off x="1132764" y="3111689"/>
            <a:ext cx="1091616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052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142</TotalTime>
  <Words>592</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Bookman Old Style</vt:lpstr>
      <vt:lpstr>Corbel</vt:lpstr>
      <vt:lpstr>Gadugi</vt:lpstr>
      <vt:lpstr>Parallax</vt:lpstr>
      <vt:lpstr>University of Carthage </vt:lpstr>
      <vt:lpstr>PowerPoint Presentation</vt:lpstr>
      <vt:lpstr>PowerPoint Presentation</vt:lpstr>
      <vt:lpstr>PowerPoint Presentation</vt:lpstr>
      <vt:lpstr>PowerPoint Presentation</vt:lpstr>
      <vt:lpstr>PowerPoint Presentation</vt:lpstr>
      <vt:lpstr>PowerPoint Presentation</vt:lpstr>
      <vt:lpstr>Masters with international aspect : </vt:lpstr>
      <vt:lpstr>PowerPoint Presentation</vt:lpstr>
      <vt:lpstr>PowerPoint Presentation</vt:lpstr>
      <vt:lpstr>Exams : </vt:lpstr>
      <vt:lpstr>The city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Carthage </dc:title>
  <dc:creator>USER</dc:creator>
  <cp:lastModifiedBy>USER</cp:lastModifiedBy>
  <cp:revision>1</cp:revision>
  <dcterms:created xsi:type="dcterms:W3CDTF">2021-11-17T13:17:56Z</dcterms:created>
  <dcterms:modified xsi:type="dcterms:W3CDTF">2021-11-17T15:40:19Z</dcterms:modified>
</cp:coreProperties>
</file>