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92" r:id="rId7"/>
    <p:sldId id="293" r:id="rId8"/>
    <p:sldId id="261" r:id="rId9"/>
    <p:sldId id="281" r:id="rId10"/>
    <p:sldId id="282" r:id="rId11"/>
    <p:sldId id="266" r:id="rId12"/>
    <p:sldId id="268" r:id="rId13"/>
    <p:sldId id="267" r:id="rId14"/>
    <p:sldId id="262" r:id="rId15"/>
    <p:sldId id="283" r:id="rId16"/>
    <p:sldId id="286" r:id="rId17"/>
    <p:sldId id="287" r:id="rId18"/>
    <p:sldId id="288" r:id="rId19"/>
    <p:sldId id="289" r:id="rId20"/>
    <p:sldId id="291" r:id="rId21"/>
    <p:sldId id="264"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denti" initials="S" lastIdx="1" clrIdx="0">
    <p:extLst>
      <p:ext uri="{19B8F6BF-5375-455C-9EA6-DF929625EA0E}">
        <p15:presenceInfo xmlns:p15="http://schemas.microsoft.com/office/powerpoint/2012/main" userId="Studen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8" autoAdjust="0"/>
    <p:restoredTop sz="94660"/>
  </p:normalViewPr>
  <p:slideViewPr>
    <p:cSldViewPr snapToGrid="0">
      <p:cViewPr varScale="1">
        <p:scale>
          <a:sx n="51" d="100"/>
          <a:sy n="51" d="100"/>
        </p:scale>
        <p:origin x="10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57FA4-9DC3-4564-BF08-B524AEAF55CC}" type="datetimeFigureOut">
              <a:rPr lang="it-IT" smtClean="0"/>
              <a:t>13/05/2019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262F4-2AED-487E-B1BF-4585F6EE8084}" type="slidenum">
              <a:rPr lang="it-IT" smtClean="0"/>
              <a:t>‹N›</a:t>
            </a:fld>
            <a:endParaRPr lang="it-IT"/>
          </a:p>
        </p:txBody>
      </p:sp>
    </p:spTree>
    <p:extLst>
      <p:ext uri="{BB962C8B-B14F-4D97-AF65-F5344CB8AC3E}">
        <p14:creationId xmlns:p14="http://schemas.microsoft.com/office/powerpoint/2010/main" val="211444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43A7103-BAEA-4C6A-8A3B-C019381E9827}" type="datetimeFigureOut">
              <a:rPr lang="it-IT" smtClean="0"/>
              <a:t>13/05/2019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93905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43A7103-BAEA-4C6A-8A3B-C019381E9827}" type="datetimeFigureOut">
              <a:rPr lang="it-IT" smtClean="0"/>
              <a:t>13/05/2019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161974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43A7103-BAEA-4C6A-8A3B-C019381E9827}" type="datetimeFigureOut">
              <a:rPr lang="it-IT" smtClean="0"/>
              <a:t>13/05/2019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47955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43A7103-BAEA-4C6A-8A3B-C019381E9827}" type="datetimeFigureOut">
              <a:rPr lang="it-IT" smtClean="0"/>
              <a:t>13/05/2019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297071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43A7103-BAEA-4C6A-8A3B-C019381E9827}" type="datetimeFigureOut">
              <a:rPr lang="it-IT" smtClean="0"/>
              <a:t>13/05/2019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317899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43A7103-BAEA-4C6A-8A3B-C019381E9827}" type="datetimeFigureOut">
              <a:rPr lang="it-IT" smtClean="0"/>
              <a:t>13/05/2019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112835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43A7103-BAEA-4C6A-8A3B-C019381E9827}" type="datetimeFigureOut">
              <a:rPr lang="it-IT" smtClean="0"/>
              <a:t>13/05/2019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365786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43A7103-BAEA-4C6A-8A3B-C019381E9827}" type="datetimeFigureOut">
              <a:rPr lang="it-IT" smtClean="0"/>
              <a:t>13/05/2019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190126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A7103-BAEA-4C6A-8A3B-C019381E9827}" type="datetimeFigureOut">
              <a:rPr lang="it-IT" smtClean="0"/>
              <a:t>13/05/2019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72742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43A7103-BAEA-4C6A-8A3B-C019381E9827}" type="datetimeFigureOut">
              <a:rPr lang="it-IT" smtClean="0"/>
              <a:t>13/05/2019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278449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43A7103-BAEA-4C6A-8A3B-C019381E9827}" type="datetimeFigureOut">
              <a:rPr lang="it-IT" smtClean="0"/>
              <a:t>13/05/2019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B8B786F-8CA5-4144-BDEA-2ABFF2B6D2F6}" type="slidenum">
              <a:rPr lang="it-IT" smtClean="0"/>
              <a:t>‹N›</a:t>
            </a:fld>
            <a:endParaRPr lang="it-IT"/>
          </a:p>
        </p:txBody>
      </p:sp>
    </p:spTree>
    <p:extLst>
      <p:ext uri="{BB962C8B-B14F-4D97-AF65-F5344CB8AC3E}">
        <p14:creationId xmlns:p14="http://schemas.microsoft.com/office/powerpoint/2010/main" val="144330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3000" contras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A7103-BAEA-4C6A-8A3B-C019381E9827}" type="datetimeFigureOut">
              <a:rPr lang="it-IT" smtClean="0"/>
              <a:t>13/05/2019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B786F-8CA5-4144-BDEA-2ABFF2B6D2F6}" type="slidenum">
              <a:rPr lang="it-IT" smtClean="0"/>
              <a:t>‹N›</a:t>
            </a:fld>
            <a:endParaRPr lang="it-IT"/>
          </a:p>
        </p:txBody>
      </p:sp>
    </p:spTree>
    <p:extLst>
      <p:ext uri="{BB962C8B-B14F-4D97-AF65-F5344CB8AC3E}">
        <p14:creationId xmlns:p14="http://schemas.microsoft.com/office/powerpoint/2010/main" val="3235194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tudentierasmus@adm.unifi.i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lint@scpol.unifi.i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tudentierasmus@adm.unifi.i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tudentierasmus@adm.unifi.it" TargetMode="External"/><Relationship Id="rId2" Type="http://schemas.openxmlformats.org/officeDocument/2006/relationships/hyperlink" Target="mailto:relint@scpol.unifi.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relint@scpol.unifi.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18" y="1731823"/>
            <a:ext cx="7194177" cy="4589556"/>
          </a:xfrm>
          <a:prstGeom prst="rect">
            <a:avLst/>
          </a:prstGeom>
        </p:spPr>
      </p:pic>
      <p:sp>
        <p:nvSpPr>
          <p:cNvPr id="5" name="CasellaDiTesto 4"/>
          <p:cNvSpPr txBox="1"/>
          <p:nvPr/>
        </p:nvSpPr>
        <p:spPr>
          <a:xfrm>
            <a:off x="1997408" y="234974"/>
            <a:ext cx="7146591" cy="584776"/>
          </a:xfrm>
          <a:prstGeom prst="rect">
            <a:avLst/>
          </a:prstGeom>
          <a:noFill/>
        </p:spPr>
        <p:txBody>
          <a:bodyPr wrap="square" rtlCol="0">
            <a:spAutoFit/>
          </a:bodyPr>
          <a:lstStyle/>
          <a:p>
            <a:pPr algn="r"/>
            <a:r>
              <a:rPr lang="it-IT" sz="3200" b="1" dirty="0" smtClean="0">
                <a:solidFill>
                  <a:srgbClr val="FFFFFF"/>
                </a:solidFill>
              </a:rPr>
              <a:t>Scuola di Scienze Politiche ‘Cesare Alfieri’</a:t>
            </a:r>
            <a:endParaRPr lang="it-IT" sz="3200" b="1" dirty="0">
              <a:solidFill>
                <a:srgbClr val="FFFFFF"/>
              </a:solidFill>
            </a:endParaRPr>
          </a:p>
        </p:txBody>
      </p:sp>
      <p:sp>
        <p:nvSpPr>
          <p:cNvPr id="7" name="CasellaDiTesto 6"/>
          <p:cNvSpPr txBox="1"/>
          <p:nvPr/>
        </p:nvSpPr>
        <p:spPr>
          <a:xfrm>
            <a:off x="6123232" y="6405922"/>
            <a:ext cx="2027863" cy="307777"/>
          </a:xfrm>
          <a:prstGeom prst="rect">
            <a:avLst/>
          </a:prstGeom>
          <a:solidFill>
            <a:schemeClr val="accent5">
              <a:lumMod val="50000"/>
            </a:schemeClr>
          </a:solidFill>
        </p:spPr>
        <p:txBody>
          <a:bodyPr wrap="none">
            <a:spAutoFit/>
          </a:bodyPr>
          <a:lstStyle/>
          <a:p>
            <a:pPr algn="ctr" eaLnBrk="1" fontAlgn="auto" hangingPunct="1">
              <a:spcBef>
                <a:spcPts val="0"/>
              </a:spcBef>
              <a:spcAft>
                <a:spcPts val="0"/>
              </a:spcAft>
              <a:defRPr/>
            </a:pPr>
            <a:r>
              <a:rPr lang="it-IT" sz="1400" dirty="0">
                <a:ln w="18415" cmpd="sng">
                  <a:solidFill>
                    <a:srgbClr val="FFFFFF"/>
                  </a:solidFill>
                  <a:prstDash val="solid"/>
                </a:ln>
                <a:solidFill>
                  <a:schemeClr val="accent5">
                    <a:lumMod val="75000"/>
                  </a:schemeClr>
                </a:solidFill>
                <a:effectLst>
                  <a:outerShdw blurRad="38100" dist="38100" dir="2700000" algn="tl">
                    <a:srgbClr val="000000">
                      <a:alpha val="43137"/>
                    </a:srgbClr>
                  </a:outerShdw>
                </a:effectLst>
                <a:latin typeface=""/>
                <a:cs typeface="+mn-cs"/>
              </a:rPr>
              <a:t>www.sc-politiche.unifi.it</a:t>
            </a:r>
          </a:p>
        </p:txBody>
      </p:sp>
      <p:sp>
        <p:nvSpPr>
          <p:cNvPr id="2" name="CasellaDiTesto 1"/>
          <p:cNvSpPr txBox="1"/>
          <p:nvPr/>
        </p:nvSpPr>
        <p:spPr>
          <a:xfrm>
            <a:off x="4204422" y="1164690"/>
            <a:ext cx="4623630" cy="1384995"/>
          </a:xfrm>
          <a:prstGeom prst="rect">
            <a:avLst/>
          </a:prstGeom>
          <a:noFill/>
        </p:spPr>
        <p:txBody>
          <a:bodyPr wrap="square" rtlCol="0">
            <a:spAutoFit/>
          </a:bodyPr>
          <a:lstStyle/>
          <a:p>
            <a:pPr algn="ctr"/>
            <a:r>
              <a:rPr lang="it-IT" sz="2800" b="1" dirty="0" smtClean="0">
                <a:solidFill>
                  <a:srgbClr val="000090"/>
                </a:solidFill>
              </a:rPr>
              <a:t>Incontro con i vincitori </a:t>
            </a:r>
          </a:p>
          <a:p>
            <a:pPr algn="ctr"/>
            <a:r>
              <a:rPr lang="it-IT" sz="2800" b="1" dirty="0" smtClean="0">
                <a:solidFill>
                  <a:srgbClr val="000090"/>
                </a:solidFill>
              </a:rPr>
              <a:t>Bando Erasmus+ Studio 2019/2020</a:t>
            </a:r>
          </a:p>
        </p:txBody>
      </p:sp>
    </p:spTree>
    <p:extLst>
      <p:ext uri="{BB962C8B-B14F-4D97-AF65-F5344CB8AC3E}">
        <p14:creationId xmlns:p14="http://schemas.microsoft.com/office/powerpoint/2010/main" val="776051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946793" y="1048372"/>
            <a:ext cx="5605545" cy="4640413"/>
          </a:xfrm>
        </p:spPr>
        <p:txBody>
          <a:bodyPr>
            <a:normAutofit/>
          </a:bodyPr>
          <a:lstStyle/>
          <a:p>
            <a:pPr marL="0" indent="0" algn="ctr">
              <a:buNone/>
            </a:pPr>
            <a:r>
              <a:rPr lang="it-IT" sz="3900" b="1" dirty="0" smtClean="0">
                <a:latin typeface="+mj-lt"/>
              </a:rPr>
              <a:t>DEADLINE</a:t>
            </a:r>
            <a:r>
              <a:rPr lang="it-IT" sz="3900" b="1" dirty="0">
                <a:latin typeface="+mj-lt"/>
              </a:rPr>
              <a:t>S</a:t>
            </a:r>
            <a:endParaRPr lang="it-IT" sz="3200" b="1" dirty="0">
              <a:latin typeface="+mj-lt"/>
            </a:endParaRPr>
          </a:p>
          <a:p>
            <a:pPr marL="0" indent="0" algn="just">
              <a:buNone/>
            </a:pPr>
            <a:endParaRPr lang="it-IT" dirty="0">
              <a:latin typeface="+mj-lt"/>
            </a:endParaRPr>
          </a:p>
          <a:p>
            <a:pPr>
              <a:lnSpc>
                <a:spcPct val="100000"/>
              </a:lnSpc>
              <a:buFontTx/>
              <a:buChar char="-"/>
            </a:pPr>
            <a:r>
              <a:rPr lang="it-IT" sz="3200" b="1" u="sng" dirty="0" smtClean="0">
                <a:latin typeface="+mj-lt"/>
              </a:rPr>
              <a:t>30 giugno 2019</a:t>
            </a:r>
            <a:r>
              <a:rPr lang="it-IT" sz="3200" dirty="0" smtClean="0">
                <a:latin typeface="+mj-lt"/>
              </a:rPr>
              <a:t>: per partenze nel primo semestre o per l’intero anno accademico</a:t>
            </a:r>
          </a:p>
          <a:p>
            <a:pPr>
              <a:lnSpc>
                <a:spcPct val="100000"/>
              </a:lnSpc>
              <a:buFontTx/>
              <a:buChar char="-"/>
            </a:pPr>
            <a:endParaRPr lang="it-IT" sz="3200" dirty="0" smtClean="0">
              <a:latin typeface="+mj-lt"/>
            </a:endParaRPr>
          </a:p>
          <a:p>
            <a:pPr>
              <a:lnSpc>
                <a:spcPct val="100000"/>
              </a:lnSpc>
              <a:buFontTx/>
              <a:buChar char="-"/>
            </a:pPr>
            <a:r>
              <a:rPr lang="it-IT" sz="3200" b="1" u="sng" dirty="0" smtClean="0">
                <a:latin typeface="+mj-lt"/>
              </a:rPr>
              <a:t>30 novembre 2019</a:t>
            </a:r>
            <a:r>
              <a:rPr lang="it-IT" sz="3200" dirty="0" smtClean="0">
                <a:latin typeface="+mj-lt"/>
              </a:rPr>
              <a:t>: per partenze nel secondo semestre</a:t>
            </a:r>
            <a:endParaRPr lang="it-IT" sz="3200" dirty="0">
              <a:latin typeface="+mj-lt"/>
            </a:endParaRP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LEARNING AGREEMENT</a:t>
            </a:r>
            <a:endParaRPr lang="it-IT" b="1" dirty="0">
              <a:solidFill>
                <a:schemeClr val="bg1"/>
              </a:solidFill>
              <a:latin typeface="+mn-lt"/>
            </a:endParaRPr>
          </a:p>
        </p:txBody>
      </p:sp>
      <p:pic>
        <p:nvPicPr>
          <p:cNvPr id="6" name="Immagine 1"/>
          <p:cNvPicPr>
            <a:picLocks noChangeAspect="1"/>
          </p:cNvPicPr>
          <p:nvPr/>
        </p:nvPicPr>
        <p:blipFill>
          <a:blip r:embed="rId2" cstate="print">
            <a:extLst>
              <a:ext uri="{28A0092B-C50C-407E-A947-70E740481C1C}">
                <a14:useLocalDpi xmlns:a14="http://schemas.microsoft.com/office/drawing/2010/main" val="0"/>
              </a:ext>
            </a:extLst>
          </a:blip>
          <a:srcRect l="13788" t="1338" r="14804" b="13399"/>
          <a:stretch>
            <a:fillRect/>
          </a:stretch>
        </p:blipFill>
        <p:spPr bwMode="auto">
          <a:xfrm>
            <a:off x="484188" y="1444625"/>
            <a:ext cx="2259012"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4748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556" y="852487"/>
            <a:ext cx="7714444" cy="6005513"/>
          </a:xfrm>
          <a:prstGeom prst="rect">
            <a:avLst/>
          </a:prstGeom>
        </p:spPr>
      </p:pic>
      <p:sp>
        <p:nvSpPr>
          <p:cNvPr id="9" name="Ovale 8"/>
          <p:cNvSpPr/>
          <p:nvPr/>
        </p:nvSpPr>
        <p:spPr>
          <a:xfrm>
            <a:off x="6452315" y="878244"/>
            <a:ext cx="1229931" cy="737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193182" y="1616110"/>
            <a:ext cx="1236373" cy="646331"/>
          </a:xfrm>
          <a:prstGeom prst="rect">
            <a:avLst/>
          </a:prstGeom>
          <a:noFill/>
        </p:spPr>
        <p:txBody>
          <a:bodyPr wrap="square" rtlCol="0">
            <a:spAutoFit/>
          </a:bodyPr>
          <a:lstStyle/>
          <a:p>
            <a:r>
              <a:rPr lang="it-IT" cap="small" dirty="0" smtClean="0"/>
              <a:t>Università di </a:t>
            </a:r>
            <a:r>
              <a:rPr lang="it-IT" cap="small" dirty="0" err="1" smtClean="0"/>
              <a:t>firenze</a:t>
            </a:r>
            <a:endParaRPr lang="it-IT" cap="small" dirty="0" smtClean="0"/>
          </a:p>
        </p:txBody>
      </p:sp>
      <p:sp>
        <p:nvSpPr>
          <p:cNvPr id="12" name="CasellaDiTesto 11"/>
          <p:cNvSpPr txBox="1"/>
          <p:nvPr/>
        </p:nvSpPr>
        <p:spPr>
          <a:xfrm>
            <a:off x="193182" y="2391325"/>
            <a:ext cx="1236373" cy="646331"/>
          </a:xfrm>
          <a:prstGeom prst="rect">
            <a:avLst/>
          </a:prstGeom>
          <a:noFill/>
        </p:spPr>
        <p:txBody>
          <a:bodyPr wrap="square" rtlCol="0">
            <a:spAutoFit/>
          </a:bodyPr>
          <a:lstStyle/>
          <a:p>
            <a:r>
              <a:rPr lang="it-IT" cap="small" dirty="0" smtClean="0"/>
              <a:t>Università ospitante</a:t>
            </a:r>
            <a:endParaRPr lang="it-IT" cap="small" dirty="0"/>
          </a:p>
        </p:txBody>
      </p:sp>
      <p:cxnSp>
        <p:nvCxnSpPr>
          <p:cNvPr id="14" name="Connettore diritto 13"/>
          <p:cNvCxnSpPr/>
          <p:nvPr/>
        </p:nvCxnSpPr>
        <p:spPr>
          <a:xfrm>
            <a:off x="193182" y="2360509"/>
            <a:ext cx="123637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7682246" y="939921"/>
            <a:ext cx="1107582" cy="615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2 23"/>
          <p:cNvCxnSpPr/>
          <p:nvPr/>
        </p:nvCxnSpPr>
        <p:spPr>
          <a:xfrm flipH="1">
            <a:off x="3232597" y="2798004"/>
            <a:ext cx="811369" cy="53583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4043966" y="1939275"/>
            <a:ext cx="1043189" cy="307777"/>
          </a:xfrm>
          <a:prstGeom prst="rect">
            <a:avLst/>
          </a:prstGeom>
          <a:noFill/>
        </p:spPr>
        <p:txBody>
          <a:bodyPr wrap="square" rtlCol="0">
            <a:spAutoFit/>
          </a:bodyPr>
          <a:lstStyle/>
          <a:p>
            <a:r>
              <a:rPr lang="it-IT" sz="1400" b="1" cap="small" dirty="0" smtClean="0">
                <a:solidFill>
                  <a:schemeClr val="accent5">
                    <a:lumMod val="75000"/>
                  </a:schemeClr>
                </a:solidFill>
              </a:rPr>
              <a:t>IFIRENZE01</a:t>
            </a:r>
            <a:endParaRPr lang="it-IT" sz="1400" b="1" cap="small" dirty="0">
              <a:solidFill>
                <a:schemeClr val="accent5">
                  <a:lumMod val="75000"/>
                </a:schemeClr>
              </a:solidFill>
            </a:endParaRPr>
          </a:p>
        </p:txBody>
      </p:sp>
      <p:sp>
        <p:nvSpPr>
          <p:cNvPr id="27" name="CasellaDiTesto 26"/>
          <p:cNvSpPr txBox="1"/>
          <p:nvPr/>
        </p:nvSpPr>
        <p:spPr>
          <a:xfrm>
            <a:off x="1495560" y="3117868"/>
            <a:ext cx="2363275" cy="584775"/>
          </a:xfrm>
          <a:prstGeom prst="rect">
            <a:avLst/>
          </a:prstGeom>
          <a:noFill/>
        </p:spPr>
        <p:txBody>
          <a:bodyPr wrap="square" rtlCol="0">
            <a:spAutoFit/>
          </a:bodyPr>
          <a:lstStyle/>
          <a:p>
            <a:r>
              <a:rPr lang="it-IT" sz="1600" b="1" cap="small" dirty="0" smtClean="0">
                <a:solidFill>
                  <a:schemeClr val="accent5">
                    <a:lumMod val="75000"/>
                  </a:schemeClr>
                </a:solidFill>
              </a:rPr>
              <a:t>Reperibile nel sito dell’università ospitante</a:t>
            </a:r>
          </a:p>
        </p:txBody>
      </p:sp>
      <p:sp>
        <p:nvSpPr>
          <p:cNvPr id="29" name="Ovale 28"/>
          <p:cNvSpPr/>
          <p:nvPr/>
        </p:nvSpPr>
        <p:spPr>
          <a:xfrm>
            <a:off x="4043966" y="2217054"/>
            <a:ext cx="1081824" cy="862696"/>
          </a:xfrm>
          <a:prstGeom prst="ellipse">
            <a:avLst/>
          </a:prstGeom>
          <a:noFill/>
          <a:ln w="38100" cap="flat"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2 33"/>
          <p:cNvCxnSpPr/>
          <p:nvPr/>
        </p:nvCxnSpPr>
        <p:spPr>
          <a:xfrm flipH="1">
            <a:off x="8223157" y="1596577"/>
            <a:ext cx="38639" cy="166409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flipH="1">
            <a:off x="6452315" y="1641867"/>
            <a:ext cx="660043" cy="1691973"/>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7791719" y="3260668"/>
            <a:ext cx="1262129" cy="400110"/>
          </a:xfrm>
          <a:prstGeom prst="rect">
            <a:avLst/>
          </a:prstGeom>
          <a:noFill/>
        </p:spPr>
        <p:txBody>
          <a:bodyPr wrap="square" rtlCol="0">
            <a:spAutoFit/>
          </a:bodyPr>
          <a:lstStyle/>
          <a:p>
            <a:r>
              <a:rPr lang="it-IT" sz="2000" b="1" cap="small" dirty="0" err="1" smtClean="0">
                <a:solidFill>
                  <a:schemeClr val="accent5">
                    <a:lumMod val="75000"/>
                  </a:schemeClr>
                </a:solidFill>
              </a:rPr>
              <a:t>Isced</a:t>
            </a:r>
            <a:r>
              <a:rPr lang="it-IT" sz="2000" b="1" cap="small" dirty="0" smtClean="0">
                <a:solidFill>
                  <a:schemeClr val="accent5">
                    <a:lumMod val="75000"/>
                  </a:schemeClr>
                </a:solidFill>
              </a:rPr>
              <a:t> code </a:t>
            </a:r>
            <a:endParaRPr lang="it-IT" sz="2000" b="1" cap="small" dirty="0">
              <a:solidFill>
                <a:schemeClr val="accent5">
                  <a:lumMod val="75000"/>
                </a:schemeClr>
              </a:solidFill>
            </a:endParaRPr>
          </a:p>
        </p:txBody>
      </p:sp>
      <p:sp>
        <p:nvSpPr>
          <p:cNvPr id="41" name="CasellaDiTesto 40"/>
          <p:cNvSpPr txBox="1"/>
          <p:nvPr/>
        </p:nvSpPr>
        <p:spPr>
          <a:xfrm>
            <a:off x="6222907" y="3248247"/>
            <a:ext cx="1105976" cy="400110"/>
          </a:xfrm>
          <a:prstGeom prst="rect">
            <a:avLst/>
          </a:prstGeom>
          <a:noFill/>
        </p:spPr>
        <p:txBody>
          <a:bodyPr wrap="square" rtlCol="0">
            <a:spAutoFit/>
          </a:bodyPr>
          <a:lstStyle/>
          <a:p>
            <a:r>
              <a:rPr lang="it-IT" sz="2000" b="1" cap="small" dirty="0" smtClean="0">
                <a:solidFill>
                  <a:schemeClr val="accent5">
                    <a:lumMod val="75000"/>
                  </a:schemeClr>
                </a:solidFill>
              </a:rPr>
              <a:t>livello</a:t>
            </a:r>
            <a:endParaRPr lang="it-IT" sz="2000" b="1" cap="small" dirty="0">
              <a:solidFill>
                <a:schemeClr val="accent5">
                  <a:lumMod val="75000"/>
                </a:schemeClr>
              </a:solidFill>
            </a:endParaRPr>
          </a:p>
        </p:txBody>
      </p:sp>
      <p:sp>
        <p:nvSpPr>
          <p:cNvPr id="45" name="CasellaDiTesto 44"/>
          <p:cNvSpPr txBox="1"/>
          <p:nvPr/>
        </p:nvSpPr>
        <p:spPr>
          <a:xfrm>
            <a:off x="1" y="4275545"/>
            <a:ext cx="1648496" cy="2308324"/>
          </a:xfrm>
          <a:prstGeom prst="rect">
            <a:avLst/>
          </a:prstGeom>
          <a:noFill/>
        </p:spPr>
        <p:txBody>
          <a:bodyPr wrap="square" rtlCol="0">
            <a:spAutoFit/>
          </a:bodyPr>
          <a:lstStyle/>
          <a:p>
            <a:r>
              <a:rPr lang="it-IT" b="1" cap="small" dirty="0" smtClean="0">
                <a:solidFill>
                  <a:schemeClr val="accent5">
                    <a:lumMod val="75000"/>
                  </a:schemeClr>
                </a:solidFill>
              </a:rPr>
              <a:t>In questa tabella dovrai inserire gli esami che dovrai sostenere nell’università ospitante </a:t>
            </a:r>
            <a:endParaRPr lang="it-IT" b="1" cap="small" dirty="0">
              <a:solidFill>
                <a:schemeClr val="accent5">
                  <a:lumMod val="75000"/>
                </a:schemeClr>
              </a:solidFill>
            </a:endParaRPr>
          </a:p>
        </p:txBody>
      </p:sp>
      <p:sp>
        <p:nvSpPr>
          <p:cNvPr id="18"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LEARNING AGREEMENT</a:t>
            </a:r>
            <a:endParaRPr lang="it-IT" b="1" dirty="0">
              <a:solidFill>
                <a:schemeClr val="bg1"/>
              </a:solidFill>
              <a:latin typeface="+mn-lt"/>
            </a:endParaRPr>
          </a:p>
        </p:txBody>
      </p:sp>
    </p:spTree>
    <p:extLst>
      <p:ext uri="{BB962C8B-B14F-4D97-AF65-F5344CB8AC3E}">
        <p14:creationId xmlns:p14="http://schemas.microsoft.com/office/powerpoint/2010/main" val="14144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strips(downLeft)">
                                      <p:cBhvr>
                                        <p:cTn id="10" dur="500"/>
                                        <p:tgtEl>
                                          <p:spTgt spid="35"/>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par>
                                <p:cTn id="20" presetID="18" presetClass="entr" presetSubtype="12"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strips(downLeft)">
                                      <p:cBhvr>
                                        <p:cTn id="22" dur="500"/>
                                        <p:tgtEl>
                                          <p:spTgt spid="34"/>
                                        </p:tgtEl>
                                      </p:cBhvr>
                                    </p:animEffect>
                                  </p:childTnLst>
                                </p:cTn>
                              </p:par>
                            </p:childTnLst>
                          </p:cTn>
                        </p:par>
                        <p:par>
                          <p:cTn id="23" fill="hold">
                            <p:stCondLst>
                              <p:cond delay="500"/>
                            </p:stCondLst>
                            <p:childTnLst>
                              <p:par>
                                <p:cTn id="24" presetID="10" presetClass="entr" presetSubtype="0" fill="hold" grpId="0" nodeType="afterEffect">
                                  <p:stCondLst>
                                    <p:cond delay="25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strips(downLeft)">
                                      <p:cBhvr>
                                        <p:cTn id="31" dur="500"/>
                                        <p:tgtEl>
                                          <p:spTgt spid="29"/>
                                        </p:tgtEl>
                                      </p:cBhvr>
                                    </p:animEffect>
                                  </p:childTnLst>
                                </p:cTn>
                              </p:par>
                              <p:par>
                                <p:cTn id="32" presetID="18" presetClass="entr" presetSubtype="12"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downLeft)">
                                      <p:cBhvr>
                                        <p:cTn id="34" dur="500"/>
                                        <p:tgtEl>
                                          <p:spTgt spid="24"/>
                                        </p:tgtEl>
                                      </p:cBhvr>
                                    </p:animEffec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strips(downLeft)">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7" grpId="0"/>
      <p:bldP spid="29" grpId="0" animBg="1"/>
      <p:bldP spid="36" grpId="0"/>
      <p:bldP spid="41"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981" y="1159098"/>
            <a:ext cx="7547020" cy="3670477"/>
          </a:xfrm>
          <a:prstGeom prst="rect">
            <a:avLst/>
          </a:prstGeom>
        </p:spPr>
      </p:pic>
      <p:sp>
        <p:nvSpPr>
          <p:cNvPr id="6" name="CasellaDiTesto 5"/>
          <p:cNvSpPr txBox="1"/>
          <p:nvPr/>
        </p:nvSpPr>
        <p:spPr>
          <a:xfrm>
            <a:off x="0" y="2445080"/>
            <a:ext cx="1725769" cy="2031325"/>
          </a:xfrm>
          <a:prstGeom prst="rect">
            <a:avLst/>
          </a:prstGeom>
          <a:noFill/>
        </p:spPr>
        <p:txBody>
          <a:bodyPr wrap="square" rtlCol="0">
            <a:spAutoFit/>
          </a:bodyPr>
          <a:lstStyle/>
          <a:p>
            <a:r>
              <a:rPr lang="it-IT" b="1" cap="small" dirty="0">
                <a:solidFill>
                  <a:schemeClr val="accent5">
                    <a:lumMod val="75000"/>
                  </a:schemeClr>
                </a:solidFill>
              </a:rPr>
              <a:t>I</a:t>
            </a:r>
            <a:r>
              <a:rPr lang="it-IT" b="1" cap="small" dirty="0" smtClean="0">
                <a:solidFill>
                  <a:schemeClr val="accent5">
                    <a:lumMod val="75000"/>
                  </a:schemeClr>
                </a:solidFill>
              </a:rPr>
              <a:t>n questa tabella dovrai inserire gli esami che vuoi che ti vengano riconosciuti</a:t>
            </a:r>
          </a:p>
          <a:p>
            <a:r>
              <a:rPr lang="it-IT" b="1" cap="small" dirty="0" smtClean="0">
                <a:solidFill>
                  <a:schemeClr val="accent5">
                    <a:lumMod val="75000"/>
                  </a:schemeClr>
                </a:solidFill>
              </a:rPr>
              <a:t> </a:t>
            </a:r>
            <a:endParaRPr lang="it-IT" b="1" cap="small" dirty="0">
              <a:solidFill>
                <a:schemeClr val="accent5">
                  <a:lumMod val="75000"/>
                </a:schemeClr>
              </a:solidFill>
            </a:endParaRPr>
          </a:p>
        </p:txBody>
      </p:sp>
      <p:sp>
        <p:nvSpPr>
          <p:cNvPr id="7" name="CasellaDiTesto 6"/>
          <p:cNvSpPr txBox="1"/>
          <p:nvPr/>
        </p:nvSpPr>
        <p:spPr>
          <a:xfrm>
            <a:off x="6078828" y="5428683"/>
            <a:ext cx="3065174" cy="1477328"/>
          </a:xfrm>
          <a:prstGeom prst="rect">
            <a:avLst/>
          </a:prstGeom>
          <a:noFill/>
        </p:spPr>
        <p:txBody>
          <a:bodyPr wrap="square" rtlCol="0">
            <a:spAutoFit/>
          </a:bodyPr>
          <a:lstStyle/>
          <a:p>
            <a:r>
              <a:rPr lang="it-IT" b="1" cap="small" dirty="0" smtClean="0">
                <a:solidFill>
                  <a:schemeClr val="accent5">
                    <a:lumMod val="75000"/>
                  </a:schemeClr>
                </a:solidFill>
              </a:rPr>
              <a:t>N.B.</a:t>
            </a:r>
          </a:p>
          <a:p>
            <a:r>
              <a:rPr lang="it-IT" b="1" cap="small" dirty="0" smtClean="0">
                <a:solidFill>
                  <a:schemeClr val="accent5">
                    <a:lumMod val="75000"/>
                  </a:schemeClr>
                </a:solidFill>
              </a:rPr>
              <a:t>Assicurati che il numero dei crediti di questa tabella e di quella precedente corrispondano il più possibile</a:t>
            </a:r>
            <a:endParaRPr lang="it-IT" b="1" cap="small" dirty="0">
              <a:solidFill>
                <a:schemeClr val="accent5">
                  <a:lumMod val="75000"/>
                </a:schemeClr>
              </a:solidFill>
            </a:endParaRPr>
          </a:p>
        </p:txBody>
      </p:sp>
      <p:sp>
        <p:nvSpPr>
          <p:cNvPr id="8" name="Ovale 7"/>
          <p:cNvSpPr/>
          <p:nvPr/>
        </p:nvSpPr>
        <p:spPr>
          <a:xfrm>
            <a:off x="7392472" y="4049838"/>
            <a:ext cx="1229931" cy="737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p:cNvCxnSpPr/>
          <p:nvPr/>
        </p:nvCxnSpPr>
        <p:spPr>
          <a:xfrm flipH="1">
            <a:off x="8007437" y="4829575"/>
            <a:ext cx="1" cy="61468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Ovale 9"/>
          <p:cNvSpPr/>
          <p:nvPr/>
        </p:nvSpPr>
        <p:spPr>
          <a:xfrm>
            <a:off x="3329189" y="1006079"/>
            <a:ext cx="1229931" cy="737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p:cNvCxnSpPr/>
          <p:nvPr/>
        </p:nvCxnSpPr>
        <p:spPr>
          <a:xfrm flipH="1">
            <a:off x="3039412" y="1743945"/>
            <a:ext cx="904742" cy="3449942"/>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790161" y="5444259"/>
            <a:ext cx="2498501" cy="1200329"/>
          </a:xfrm>
          <a:prstGeom prst="rect">
            <a:avLst/>
          </a:prstGeom>
          <a:noFill/>
        </p:spPr>
        <p:txBody>
          <a:bodyPr wrap="square" rtlCol="0">
            <a:spAutoFit/>
          </a:bodyPr>
          <a:lstStyle/>
          <a:p>
            <a:r>
              <a:rPr lang="it-IT" b="1" cap="small" dirty="0" smtClean="0">
                <a:solidFill>
                  <a:schemeClr val="accent5">
                    <a:lumMod val="75000"/>
                  </a:schemeClr>
                </a:solidFill>
              </a:rPr>
              <a:t>Inserisci il livello di lingua certificata prevista dall’università ospitante </a:t>
            </a:r>
            <a:endParaRPr lang="it-IT" b="1" cap="small" dirty="0">
              <a:solidFill>
                <a:schemeClr val="accent5">
                  <a:lumMod val="75000"/>
                </a:schemeClr>
              </a:solidFill>
            </a:endParaRPr>
          </a:p>
        </p:txBody>
      </p:sp>
      <p:sp>
        <p:nvSpPr>
          <p:cNvPr id="12"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LEARNING AGREEMENT</a:t>
            </a:r>
            <a:endParaRPr lang="it-IT" b="1" dirty="0">
              <a:solidFill>
                <a:schemeClr val="bg1"/>
              </a:solidFill>
              <a:latin typeface="+mn-lt"/>
            </a:endParaRPr>
          </a:p>
        </p:txBody>
      </p:sp>
    </p:spTree>
    <p:extLst>
      <p:ext uri="{BB962C8B-B14F-4D97-AF65-F5344CB8AC3E}">
        <p14:creationId xmlns:p14="http://schemas.microsoft.com/office/powerpoint/2010/main" val="13056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8" presetClass="entr" presetSubtype="1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Left)">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1"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par>
                                <p:cTn id="25" presetID="18" presetClass="entr" presetSubtype="12"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par>
                          <p:cTn id="28" fill="hold">
                            <p:stCondLst>
                              <p:cond delay="500"/>
                            </p:stCondLst>
                            <p:childTnLst>
                              <p:par>
                                <p:cTn id="29" presetID="10" presetClass="entr" presetSubtype="0" fill="hold" grpId="0" nodeType="afterEffect">
                                  <p:stCondLst>
                                    <p:cond delay="25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1" animBg="1"/>
      <p:bldP spid="10" grpId="1"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7" y="824247"/>
            <a:ext cx="8495351" cy="4417454"/>
          </a:xfrm>
          <a:prstGeom prst="rect">
            <a:avLst/>
          </a:prstGeom>
        </p:spPr>
      </p:pic>
      <p:sp>
        <p:nvSpPr>
          <p:cNvPr id="3" name="CasellaDiTesto 2"/>
          <p:cNvSpPr txBox="1"/>
          <p:nvPr/>
        </p:nvSpPr>
        <p:spPr>
          <a:xfrm>
            <a:off x="3773508" y="5409127"/>
            <a:ext cx="4572001" cy="1384995"/>
          </a:xfrm>
          <a:prstGeom prst="rect">
            <a:avLst/>
          </a:prstGeom>
          <a:noFill/>
        </p:spPr>
        <p:txBody>
          <a:bodyPr wrap="square" rtlCol="0">
            <a:spAutoFit/>
          </a:bodyPr>
          <a:lstStyle/>
          <a:p>
            <a:r>
              <a:rPr lang="it-IT" sz="2800" b="1" cap="small" dirty="0" smtClean="0">
                <a:solidFill>
                  <a:schemeClr val="accent5">
                    <a:lumMod val="75000"/>
                  </a:schemeClr>
                </a:solidFill>
              </a:rPr>
              <a:t>Compila la tabella alla voce ‘‘</a:t>
            </a:r>
            <a:r>
              <a:rPr lang="it-IT" sz="2800" b="1" cap="small" dirty="0" err="1" smtClean="0">
                <a:solidFill>
                  <a:schemeClr val="accent5">
                    <a:lumMod val="75000"/>
                  </a:schemeClr>
                </a:solidFill>
              </a:rPr>
              <a:t>student</a:t>
            </a:r>
            <a:r>
              <a:rPr lang="it-IT" sz="2800" b="1" cap="small" dirty="0" smtClean="0">
                <a:solidFill>
                  <a:schemeClr val="accent5">
                    <a:lumMod val="75000"/>
                  </a:schemeClr>
                </a:solidFill>
              </a:rPr>
              <a:t>’’ in tutte le sue parti e firma il documento</a:t>
            </a:r>
            <a:endParaRPr lang="it-IT" sz="2800" b="1" cap="small" dirty="0">
              <a:solidFill>
                <a:schemeClr val="accent5">
                  <a:lumMod val="75000"/>
                </a:schemeClr>
              </a:solidFill>
            </a:endParaRP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LEARNING AGREEMENT</a:t>
            </a:r>
            <a:endParaRPr lang="it-IT" b="1" dirty="0">
              <a:solidFill>
                <a:schemeClr val="bg1"/>
              </a:solidFill>
              <a:latin typeface="+mn-lt"/>
            </a:endParaRPr>
          </a:p>
        </p:txBody>
      </p:sp>
    </p:spTree>
    <p:extLst>
      <p:ext uri="{BB962C8B-B14F-4D97-AF65-F5344CB8AC3E}">
        <p14:creationId xmlns:p14="http://schemas.microsoft.com/office/powerpoint/2010/main" val="21746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0979" y="1153898"/>
            <a:ext cx="7886700" cy="4351338"/>
          </a:xfrm>
        </p:spPr>
        <p:txBody>
          <a:bodyPr>
            <a:normAutofit lnSpcReduction="10000"/>
          </a:bodyPr>
          <a:lstStyle/>
          <a:p>
            <a:pPr marL="0" indent="0" algn="just">
              <a:buNone/>
            </a:pPr>
            <a:r>
              <a:rPr lang="it-IT" dirty="0" smtClean="0">
                <a:latin typeface="+mj-lt"/>
              </a:rPr>
              <a:t>È possibile inserire esami obbligatori o esami a scelta libera. </a:t>
            </a:r>
          </a:p>
          <a:p>
            <a:pPr marL="0" indent="0" algn="just">
              <a:buNone/>
            </a:pPr>
            <a:r>
              <a:rPr lang="it-IT" b="1" dirty="0" smtClean="0">
                <a:latin typeface="+mj-lt"/>
              </a:rPr>
              <a:t>Non </a:t>
            </a:r>
            <a:r>
              <a:rPr lang="it-IT" dirty="0" smtClean="0">
                <a:latin typeface="+mj-lt"/>
              </a:rPr>
              <a:t>è possibile sostenere</a:t>
            </a:r>
            <a:r>
              <a:rPr lang="it-IT" dirty="0"/>
              <a:t> all’estero</a:t>
            </a:r>
            <a:r>
              <a:rPr lang="it-IT" dirty="0" smtClean="0">
                <a:latin typeface="+mj-lt"/>
              </a:rPr>
              <a:t> gli esami di lingua previsti dal proprio piano di studi.</a:t>
            </a:r>
          </a:p>
          <a:p>
            <a:pPr marL="0" indent="0" algn="just">
              <a:buNone/>
            </a:pPr>
            <a:endParaRPr lang="it-IT" dirty="0">
              <a:latin typeface="+mj-lt"/>
            </a:endParaRPr>
          </a:p>
          <a:p>
            <a:pPr marL="0" indent="0" algn="ctr">
              <a:buNone/>
            </a:pPr>
            <a:r>
              <a:rPr lang="it-IT" dirty="0" smtClean="0">
                <a:latin typeface="+mj-lt"/>
              </a:rPr>
              <a:t>La </a:t>
            </a:r>
            <a:r>
              <a:rPr lang="it-IT" b="1" dirty="0" smtClean="0">
                <a:latin typeface="+mj-lt"/>
              </a:rPr>
              <a:t>corrispondenza</a:t>
            </a:r>
            <a:r>
              <a:rPr lang="it-IT" dirty="0" smtClean="0">
                <a:latin typeface="+mj-lt"/>
              </a:rPr>
              <a:t> deve essere:</a:t>
            </a:r>
          </a:p>
          <a:p>
            <a:pPr>
              <a:buFontTx/>
              <a:buChar char="-"/>
            </a:pPr>
            <a:r>
              <a:rPr lang="it-IT" dirty="0" smtClean="0">
                <a:latin typeface="+mj-lt"/>
              </a:rPr>
              <a:t>di </a:t>
            </a:r>
            <a:r>
              <a:rPr lang="it-IT" b="1" dirty="0" smtClean="0">
                <a:latin typeface="+mj-lt"/>
              </a:rPr>
              <a:t>area disciplinare </a:t>
            </a:r>
            <a:r>
              <a:rPr lang="it-IT" dirty="0" smtClean="0">
                <a:latin typeface="+mj-lt"/>
              </a:rPr>
              <a:t>(es. Esame politologico per esame politologico MA NON Esame economico per esame storico):</a:t>
            </a:r>
          </a:p>
          <a:p>
            <a:pPr>
              <a:buFontTx/>
              <a:buChar char="-"/>
            </a:pPr>
            <a:r>
              <a:rPr lang="it-IT" dirty="0" smtClean="0">
                <a:latin typeface="+mj-lt"/>
              </a:rPr>
              <a:t>di </a:t>
            </a:r>
            <a:r>
              <a:rPr lang="it-IT" b="1" dirty="0" smtClean="0">
                <a:latin typeface="+mj-lt"/>
              </a:rPr>
              <a:t>crediti</a:t>
            </a:r>
            <a:r>
              <a:rPr lang="it-IT" dirty="0" smtClean="0">
                <a:latin typeface="+mj-lt"/>
              </a:rPr>
              <a:t> (per quanto possibile)</a:t>
            </a:r>
            <a:endParaRPr lang="it-IT" dirty="0">
              <a:latin typeface="+mj-lt"/>
            </a:endParaRP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LEARNING AGREEMENT</a:t>
            </a:r>
            <a:endParaRPr lang="it-IT" b="1" dirty="0">
              <a:solidFill>
                <a:schemeClr val="bg1"/>
              </a:solidFill>
              <a:latin typeface="+mn-lt"/>
            </a:endParaRPr>
          </a:p>
        </p:txBody>
      </p:sp>
    </p:spTree>
    <p:extLst>
      <p:ext uri="{BB962C8B-B14F-4D97-AF65-F5344CB8AC3E}">
        <p14:creationId xmlns:p14="http://schemas.microsoft.com/office/powerpoint/2010/main" val="1956854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90299" y="1030608"/>
            <a:ext cx="7886700" cy="4351338"/>
          </a:xfrm>
        </p:spPr>
        <p:txBody>
          <a:bodyPr>
            <a:normAutofit lnSpcReduction="10000"/>
          </a:bodyPr>
          <a:lstStyle/>
          <a:p>
            <a:pPr marL="514350" indent="-514350" algn="just">
              <a:lnSpc>
                <a:spcPct val="110000"/>
              </a:lnSpc>
              <a:buFont typeface="+mj-lt"/>
              <a:buAutoNum type="arabicPeriod"/>
            </a:pPr>
            <a:r>
              <a:rPr lang="it-IT" dirty="0" smtClean="0">
                <a:latin typeface="+mj-lt"/>
              </a:rPr>
              <a:t>Consegnatemi il LEARNING AGREEMENT</a:t>
            </a:r>
          </a:p>
          <a:p>
            <a:pPr marL="514350" indent="-514350" algn="just">
              <a:buFont typeface="+mj-lt"/>
              <a:buAutoNum type="arabicPeriod"/>
            </a:pPr>
            <a:r>
              <a:rPr lang="it-IT" dirty="0" smtClean="0">
                <a:latin typeface="+mj-lt"/>
              </a:rPr>
              <a:t>FIRMA DEL CONTRATTO. All’Ufficio Mobilità Studentesca di Piazza San Marco (una volta ricevuta la convocazione) NB. la firma del Contratto Erasmus, oltre al contributo economico, conferisce allo studente lo Status di Erasmus e la relativa copertura assicurativa e medica per il periodo di mobilità;</a:t>
            </a:r>
          </a:p>
          <a:p>
            <a:pPr marL="514350" indent="-514350" algn="just">
              <a:buFont typeface="+mj-lt"/>
              <a:buAutoNum type="arabicPeriod"/>
            </a:pPr>
            <a:r>
              <a:rPr lang="it-IT" b="1" dirty="0" smtClean="0">
                <a:latin typeface="+mj-lt"/>
              </a:rPr>
              <a:t>Rinnovare l’iscrizione a UNIFI per l’A.A. 2019/2020 in qualità di studente a tempo pieno e secondo le opportune modalità.</a:t>
            </a: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PRIMA DI PARTIRE</a:t>
            </a:r>
            <a:endParaRPr lang="it-IT" b="1" dirty="0">
              <a:solidFill>
                <a:schemeClr val="bg1"/>
              </a:solidFill>
              <a:latin typeface="+mn-lt"/>
            </a:endParaRPr>
          </a:p>
        </p:txBody>
      </p:sp>
    </p:spTree>
    <p:extLst>
      <p:ext uri="{BB962C8B-B14F-4D97-AF65-F5344CB8AC3E}">
        <p14:creationId xmlns:p14="http://schemas.microsoft.com/office/powerpoint/2010/main" val="4035401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8650" y="981292"/>
            <a:ext cx="7886700" cy="4351338"/>
          </a:xfrm>
        </p:spPr>
        <p:txBody>
          <a:bodyPr>
            <a:normAutofit fontScale="92500" lnSpcReduction="10000"/>
          </a:bodyPr>
          <a:lstStyle/>
          <a:p>
            <a:pPr marL="0" indent="0" algn="just">
              <a:buNone/>
            </a:pPr>
            <a:r>
              <a:rPr lang="it-IT" b="1" dirty="0" smtClean="0">
                <a:latin typeface="+mj-lt"/>
              </a:rPr>
              <a:t>Dichiarazione di arrivo (</a:t>
            </a:r>
            <a:r>
              <a:rPr lang="it-IT" b="1" dirty="0" err="1" smtClean="0">
                <a:latin typeface="+mj-lt"/>
              </a:rPr>
              <a:t>confirmation</a:t>
            </a:r>
            <a:r>
              <a:rPr lang="it-IT" b="1" dirty="0" smtClean="0">
                <a:latin typeface="+mj-lt"/>
              </a:rPr>
              <a:t> of stay)</a:t>
            </a:r>
          </a:p>
          <a:p>
            <a:pPr marL="0" indent="0" algn="just">
              <a:buNone/>
            </a:pPr>
            <a:r>
              <a:rPr lang="it-IT" dirty="0" smtClean="0">
                <a:latin typeface="+mj-lt"/>
              </a:rPr>
              <a:t>Una volta arrivati presso l’università ospitante è necessario </a:t>
            </a:r>
          </a:p>
          <a:p>
            <a:pPr algn="just">
              <a:buFontTx/>
              <a:buChar char="-"/>
            </a:pPr>
            <a:r>
              <a:rPr lang="it-IT" dirty="0" smtClean="0">
                <a:latin typeface="+mj-lt"/>
              </a:rPr>
              <a:t>far certificare la data di arrivo (con firma e timbro sull’apposito modulo di attestazione di periodo che fornirà San Marco);</a:t>
            </a:r>
          </a:p>
          <a:p>
            <a:pPr algn="just">
              <a:buFontTx/>
              <a:buChar char="-"/>
            </a:pPr>
            <a:r>
              <a:rPr lang="it-IT" dirty="0" smtClean="0">
                <a:latin typeface="+mj-lt"/>
              </a:rPr>
              <a:t>Inviarlo per e-mail all’Ufficio Mobilità Studentesca di San Marco (</a:t>
            </a:r>
            <a:r>
              <a:rPr lang="it-IT" dirty="0" smtClean="0">
                <a:latin typeface="+mj-lt"/>
                <a:hlinkClick r:id="rId2"/>
              </a:rPr>
              <a:t>studentierasmus@adm.unifi.it</a:t>
            </a:r>
            <a:r>
              <a:rPr lang="it-IT" dirty="0" smtClean="0">
                <a:latin typeface="+mj-lt"/>
              </a:rPr>
              <a:t>) </a:t>
            </a:r>
            <a:r>
              <a:rPr lang="it-IT" b="1" dirty="0" smtClean="0">
                <a:latin typeface="+mj-lt"/>
              </a:rPr>
              <a:t>entro una settimana dall’arrivo</a:t>
            </a:r>
          </a:p>
          <a:p>
            <a:pPr marL="0" indent="0" algn="ctr">
              <a:buNone/>
            </a:pPr>
            <a:r>
              <a:rPr lang="it-IT" b="1" u="sng" dirty="0" smtClean="0">
                <a:latin typeface="+mj-lt"/>
              </a:rPr>
              <a:t>N.B.: il finanziamento viene calcolato in base alle effettive date di inizio e fine del periodo di studio</a:t>
            </a:r>
            <a:endParaRPr lang="it-IT" u="sng" dirty="0" smtClean="0">
              <a:latin typeface="+mj-lt"/>
            </a:endParaRP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DURANTE L’ERASMUS</a:t>
            </a:r>
            <a:endParaRPr lang="it-IT" b="1" dirty="0">
              <a:solidFill>
                <a:schemeClr val="bg1"/>
              </a:solidFill>
              <a:latin typeface="+mn-lt"/>
            </a:endParaRPr>
          </a:p>
        </p:txBody>
      </p:sp>
    </p:spTree>
    <p:extLst>
      <p:ext uri="{BB962C8B-B14F-4D97-AF65-F5344CB8AC3E}">
        <p14:creationId xmlns:p14="http://schemas.microsoft.com/office/powerpoint/2010/main" val="1394947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0979" y="1277188"/>
            <a:ext cx="7886700" cy="4351338"/>
          </a:xfrm>
        </p:spPr>
        <p:txBody>
          <a:bodyPr>
            <a:normAutofit/>
          </a:bodyPr>
          <a:lstStyle/>
          <a:p>
            <a:pPr marL="0" indent="0" algn="just">
              <a:lnSpc>
                <a:spcPct val="100000"/>
              </a:lnSpc>
              <a:buNone/>
            </a:pPr>
            <a:r>
              <a:rPr lang="it-IT" b="1" dirty="0" smtClean="0">
                <a:latin typeface="+mj-lt"/>
              </a:rPr>
              <a:t>- Modifiche al LA entro 5 settimane dall’inizio delle lezioni</a:t>
            </a:r>
            <a:r>
              <a:rPr lang="it-IT" dirty="0" smtClean="0">
                <a:latin typeface="+mj-lt"/>
              </a:rPr>
              <a:t>, utilizzando l’apposito modulo scaricabile sul sito della Scuola</a:t>
            </a:r>
          </a:p>
          <a:p>
            <a:pPr algn="just">
              <a:buFontTx/>
              <a:buChar char="-"/>
            </a:pPr>
            <a:r>
              <a:rPr lang="it-IT" dirty="0" smtClean="0">
                <a:latin typeface="+mj-lt"/>
              </a:rPr>
              <a:t>Inviare il documento a </a:t>
            </a:r>
            <a:r>
              <a:rPr lang="it-IT" dirty="0" smtClean="0">
                <a:latin typeface="+mj-lt"/>
                <a:hlinkClick r:id="rId2"/>
              </a:rPr>
              <a:t>relint@scpol.unifi.it</a:t>
            </a:r>
            <a:r>
              <a:rPr lang="it-IT" dirty="0" smtClean="0">
                <a:latin typeface="+mj-lt"/>
              </a:rPr>
              <a:t> per la firma e il timbro della Prof.ssa </a:t>
            </a:r>
            <a:r>
              <a:rPr lang="it-IT" dirty="0" err="1" smtClean="0">
                <a:latin typeface="+mj-lt"/>
              </a:rPr>
              <a:t>Fargion</a:t>
            </a:r>
            <a:endParaRPr lang="it-IT" dirty="0" smtClean="0">
              <a:latin typeface="+mj-lt"/>
            </a:endParaRPr>
          </a:p>
          <a:p>
            <a:pPr algn="just">
              <a:buFontTx/>
              <a:buChar char="-"/>
            </a:pPr>
            <a:r>
              <a:rPr lang="it-IT" dirty="0" smtClean="0">
                <a:latin typeface="+mj-lt"/>
              </a:rPr>
              <a:t>Far firmare e timbrare il documento approvato al Responsabile nell’Università ospitante</a:t>
            </a:r>
          </a:p>
          <a:p>
            <a:pPr algn="just">
              <a:buFontTx/>
              <a:buChar char="-"/>
            </a:pPr>
            <a:r>
              <a:rPr lang="it-IT" dirty="0" smtClean="0">
                <a:latin typeface="+mj-lt"/>
              </a:rPr>
              <a:t>Inviare il documento </a:t>
            </a:r>
            <a:r>
              <a:rPr lang="it-IT" dirty="0">
                <a:latin typeface="+mj-lt"/>
              </a:rPr>
              <a:t>completo di tutte le firme e timbri </a:t>
            </a:r>
            <a:r>
              <a:rPr lang="it-IT" dirty="0" smtClean="0">
                <a:latin typeface="+mj-lt"/>
              </a:rPr>
              <a:t>in PDF </a:t>
            </a:r>
            <a:r>
              <a:rPr lang="it-IT" dirty="0">
                <a:latin typeface="+mj-lt"/>
              </a:rPr>
              <a:t>a </a:t>
            </a:r>
            <a:r>
              <a:rPr lang="it-IT" dirty="0">
                <a:latin typeface="+mj-lt"/>
                <a:hlinkClick r:id="rId2"/>
              </a:rPr>
              <a:t>relint@scpol.unifi.</a:t>
            </a:r>
            <a:r>
              <a:rPr lang="it-IT" dirty="0" smtClean="0">
                <a:latin typeface="+mj-lt"/>
                <a:hlinkClick r:id="rId2"/>
              </a:rPr>
              <a:t>it</a:t>
            </a:r>
            <a:endParaRPr lang="it-IT" dirty="0">
              <a:latin typeface="+mj-lt"/>
            </a:endParaRP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DURANTE L’ERASMUS</a:t>
            </a:r>
            <a:endParaRPr lang="it-IT" b="1" dirty="0">
              <a:solidFill>
                <a:schemeClr val="bg1"/>
              </a:solidFill>
              <a:latin typeface="+mn-lt"/>
            </a:endParaRPr>
          </a:p>
        </p:txBody>
      </p:sp>
    </p:spTree>
    <p:extLst>
      <p:ext uri="{BB962C8B-B14F-4D97-AF65-F5344CB8AC3E}">
        <p14:creationId xmlns:p14="http://schemas.microsoft.com/office/powerpoint/2010/main" val="3096338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968" y="944305"/>
            <a:ext cx="7886700" cy="4351338"/>
          </a:xfrm>
        </p:spPr>
        <p:txBody>
          <a:bodyPr>
            <a:normAutofit fontScale="92500" lnSpcReduction="10000"/>
          </a:bodyPr>
          <a:lstStyle/>
          <a:p>
            <a:pPr marL="0" indent="0" algn="just">
              <a:buNone/>
            </a:pPr>
            <a:r>
              <a:rPr lang="it-IT" dirty="0" smtClean="0">
                <a:latin typeface="+mj-lt"/>
              </a:rPr>
              <a:t>Alla fine del periodo dovete:</a:t>
            </a:r>
          </a:p>
          <a:p>
            <a:pPr algn="just">
              <a:buFontTx/>
              <a:buChar char="-"/>
            </a:pPr>
            <a:r>
              <a:rPr lang="it-IT" dirty="0"/>
              <a:t>far certificare la data di </a:t>
            </a:r>
            <a:r>
              <a:rPr lang="it-IT" dirty="0" smtClean="0"/>
              <a:t>fine (</a:t>
            </a:r>
            <a:r>
              <a:rPr lang="it-IT" dirty="0"/>
              <a:t>con firma e timbro sull’apposito modulo di attestazione di periodo che fornirà San Marco);</a:t>
            </a:r>
          </a:p>
          <a:p>
            <a:pPr algn="just">
              <a:buFontTx/>
              <a:buChar char="-"/>
            </a:pPr>
            <a:r>
              <a:rPr lang="it-IT" dirty="0"/>
              <a:t>Inviarlo per e-mail all’Ufficio Mobilità Studentesca di San Marco (</a:t>
            </a:r>
            <a:r>
              <a:rPr lang="it-IT" dirty="0">
                <a:hlinkClick r:id="rId2"/>
              </a:rPr>
              <a:t>studentierasmus@adm.unifi.it</a:t>
            </a:r>
            <a:r>
              <a:rPr lang="it-IT" dirty="0"/>
              <a:t>) </a:t>
            </a:r>
            <a:r>
              <a:rPr lang="it-IT" b="1" dirty="0" smtClean="0"/>
              <a:t>e consegnare l’originale entro 15 gg dalla fine della mobilità</a:t>
            </a:r>
          </a:p>
          <a:p>
            <a:pPr algn="just">
              <a:buFontTx/>
              <a:buChar char="-"/>
            </a:pPr>
            <a:r>
              <a:rPr lang="it-IT" dirty="0" smtClean="0">
                <a:latin typeface="+mj-lt"/>
              </a:rPr>
              <a:t>Richiedere le modalità e il rilascio del </a:t>
            </a:r>
            <a:r>
              <a:rPr lang="it-IT" b="1" dirty="0" err="1" smtClean="0">
                <a:latin typeface="+mj-lt"/>
              </a:rPr>
              <a:t>Transcript</a:t>
            </a:r>
            <a:r>
              <a:rPr lang="it-IT" b="1" dirty="0" smtClean="0">
                <a:latin typeface="+mj-lt"/>
              </a:rPr>
              <a:t> of </a:t>
            </a:r>
            <a:r>
              <a:rPr lang="it-IT" b="1" dirty="0" err="1" smtClean="0">
                <a:latin typeface="+mj-lt"/>
              </a:rPr>
              <a:t>Records</a:t>
            </a:r>
            <a:r>
              <a:rPr lang="it-IT" dirty="0" smtClean="0">
                <a:latin typeface="+mj-lt"/>
              </a:rPr>
              <a:t> con gli esami sostenuti e i relativi voti e crediti all’università ospitante </a:t>
            </a:r>
            <a:r>
              <a:rPr lang="it-IT" b="1" dirty="0" smtClean="0">
                <a:latin typeface="+mj-lt"/>
              </a:rPr>
              <a:t>prima di tornare</a:t>
            </a: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DURANTE L’ERASMUS</a:t>
            </a:r>
            <a:endParaRPr lang="it-IT" b="1" dirty="0">
              <a:solidFill>
                <a:schemeClr val="bg1"/>
              </a:solidFill>
              <a:latin typeface="+mn-lt"/>
            </a:endParaRPr>
          </a:p>
        </p:txBody>
      </p:sp>
    </p:spTree>
    <p:extLst>
      <p:ext uri="{BB962C8B-B14F-4D97-AF65-F5344CB8AC3E}">
        <p14:creationId xmlns:p14="http://schemas.microsoft.com/office/powerpoint/2010/main" val="1427248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968" y="894989"/>
            <a:ext cx="8298040" cy="5096900"/>
          </a:xfrm>
        </p:spPr>
        <p:txBody>
          <a:bodyPr>
            <a:normAutofit fontScale="92500" lnSpcReduction="10000"/>
          </a:bodyPr>
          <a:lstStyle/>
          <a:p>
            <a:pPr marL="0" indent="0" algn="ctr">
              <a:buNone/>
            </a:pPr>
            <a:r>
              <a:rPr lang="it-IT" b="1" u="sng" dirty="0" smtClean="0">
                <a:latin typeface="+mj-lt"/>
              </a:rPr>
              <a:t>A RELINT di SCUOLA</a:t>
            </a:r>
          </a:p>
          <a:p>
            <a:pPr algn="just">
              <a:buFontTx/>
              <a:buChar char="-"/>
            </a:pPr>
            <a:r>
              <a:rPr lang="it-IT" dirty="0" smtClean="0">
                <a:latin typeface="+mj-lt"/>
              </a:rPr>
              <a:t>Ricevuto il </a:t>
            </a:r>
            <a:r>
              <a:rPr lang="it-IT" dirty="0" err="1" smtClean="0">
                <a:latin typeface="+mj-lt"/>
              </a:rPr>
              <a:t>Transcript</a:t>
            </a:r>
            <a:r>
              <a:rPr lang="it-IT" dirty="0" smtClean="0">
                <a:latin typeface="+mj-lt"/>
              </a:rPr>
              <a:t>, </a:t>
            </a:r>
            <a:r>
              <a:rPr lang="it-IT" b="1" dirty="0" smtClean="0">
                <a:latin typeface="+mj-lt"/>
              </a:rPr>
              <a:t>dovete presentare la richiesta di riconoscimento CFU con l’apposito modulo</a:t>
            </a:r>
            <a:r>
              <a:rPr lang="it-IT" dirty="0" smtClean="0">
                <a:latin typeface="+mj-lt"/>
              </a:rPr>
              <a:t>: la richiesta di riconoscimento dovrà essere </a:t>
            </a:r>
            <a:r>
              <a:rPr lang="it-IT" b="1" dirty="0" smtClean="0">
                <a:latin typeface="+mj-lt"/>
              </a:rPr>
              <a:t>coerente</a:t>
            </a:r>
            <a:r>
              <a:rPr lang="it-IT" dirty="0" smtClean="0">
                <a:latin typeface="+mj-lt"/>
              </a:rPr>
              <a:t> con il LA e con il </a:t>
            </a:r>
            <a:r>
              <a:rPr lang="it-IT" dirty="0" err="1" smtClean="0">
                <a:latin typeface="+mj-lt"/>
              </a:rPr>
              <a:t>ToR</a:t>
            </a:r>
            <a:endParaRPr lang="it-IT" dirty="0" smtClean="0">
              <a:latin typeface="+mj-lt"/>
            </a:endParaRPr>
          </a:p>
          <a:p>
            <a:pPr algn="just">
              <a:buFontTx/>
              <a:buChar char="-"/>
            </a:pPr>
            <a:r>
              <a:rPr lang="it-IT" dirty="0" smtClean="0">
                <a:latin typeface="+mj-lt"/>
              </a:rPr>
              <a:t>Testimonianza </a:t>
            </a:r>
            <a:r>
              <a:rPr lang="it-IT" dirty="0" smtClean="0">
                <a:latin typeface="+mj-lt"/>
              </a:rPr>
              <a:t>sull’esperienza per la prof.ssa FARGION</a:t>
            </a:r>
          </a:p>
          <a:p>
            <a:pPr algn="just">
              <a:buFontTx/>
              <a:buChar char="-"/>
            </a:pPr>
            <a:endParaRPr lang="it-IT" dirty="0">
              <a:latin typeface="+mj-lt"/>
            </a:endParaRPr>
          </a:p>
          <a:p>
            <a:pPr marL="0" indent="0">
              <a:buNone/>
            </a:pPr>
            <a:r>
              <a:rPr lang="it-IT" b="1" u="sng" dirty="0" smtClean="0">
                <a:latin typeface="+mj-lt"/>
              </a:rPr>
              <a:t>all’Ufficio Mobilità Studentesca di Ateneo (San MARCO)</a:t>
            </a:r>
            <a:endParaRPr lang="it-IT" b="1" u="sng" dirty="0">
              <a:latin typeface="+mj-lt"/>
            </a:endParaRPr>
          </a:p>
          <a:p>
            <a:pPr algn="just">
              <a:buFontTx/>
              <a:buChar char="-"/>
            </a:pPr>
            <a:r>
              <a:rPr lang="it-IT" dirty="0" smtClean="0">
                <a:latin typeface="+mj-lt"/>
              </a:rPr>
              <a:t>Presentazione dell’attestazione di periodo originale per la liquidazione della borsa e per la rendicontazione all’agenzia nazionale Erasmus+ (INDIRE);</a:t>
            </a:r>
          </a:p>
          <a:p>
            <a:pPr algn="just">
              <a:buFontTx/>
              <a:buChar char="-"/>
            </a:pPr>
            <a:r>
              <a:rPr lang="it-IT" dirty="0" smtClean="0">
                <a:latin typeface="+mj-lt"/>
              </a:rPr>
              <a:t>Redazione di un questionario online riguardante la vostra mobilità</a:t>
            </a: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Al RIENTRO</a:t>
            </a:r>
            <a:endParaRPr lang="it-IT" b="1" dirty="0">
              <a:solidFill>
                <a:schemeClr val="bg1"/>
              </a:solidFill>
              <a:latin typeface="+mn-lt"/>
            </a:endParaRPr>
          </a:p>
        </p:txBody>
      </p:sp>
    </p:spTree>
    <p:extLst>
      <p:ext uri="{BB962C8B-B14F-4D97-AF65-F5344CB8AC3E}">
        <p14:creationId xmlns:p14="http://schemas.microsoft.com/office/powerpoint/2010/main" val="2310450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972749" y="86303"/>
            <a:ext cx="6423764" cy="752068"/>
          </a:xfrm>
        </p:spPr>
        <p:txBody>
          <a:bodyPr/>
          <a:lstStyle/>
          <a:p>
            <a:pPr algn="ctr"/>
            <a:r>
              <a:rPr lang="it-IT" b="1" dirty="0" smtClean="0">
                <a:solidFill>
                  <a:schemeClr val="bg1"/>
                </a:solidFill>
                <a:latin typeface="+mn-lt"/>
              </a:rPr>
              <a:t>ATTORI COINVOLTI</a:t>
            </a:r>
            <a:endParaRPr lang="it-IT" b="1" dirty="0">
              <a:solidFill>
                <a:schemeClr val="bg1"/>
              </a:solidFill>
              <a:latin typeface="+mn-lt"/>
            </a:endParaRPr>
          </a:p>
        </p:txBody>
      </p:sp>
      <p:sp>
        <p:nvSpPr>
          <p:cNvPr id="3" name="Segnaposto contenuto 2"/>
          <p:cNvSpPr>
            <a:spLocks noGrp="1"/>
          </p:cNvSpPr>
          <p:nvPr>
            <p:ph idx="1"/>
          </p:nvPr>
        </p:nvSpPr>
        <p:spPr>
          <a:xfrm>
            <a:off x="788936" y="1060019"/>
            <a:ext cx="7886700" cy="4351338"/>
          </a:xfrm>
        </p:spPr>
        <p:txBody>
          <a:bodyPr>
            <a:normAutofit/>
          </a:bodyPr>
          <a:lstStyle/>
          <a:p>
            <a:pPr algn="just">
              <a:buFontTx/>
              <a:buChar char="-"/>
            </a:pPr>
            <a:r>
              <a:rPr lang="it-IT" b="1" dirty="0" smtClean="0">
                <a:latin typeface="+mj-lt"/>
              </a:rPr>
              <a:t>STUDENTE</a:t>
            </a:r>
            <a:endParaRPr lang="it-IT" dirty="0" smtClean="0">
              <a:latin typeface="+mj-lt"/>
            </a:endParaRPr>
          </a:p>
          <a:p>
            <a:pPr algn="just">
              <a:buFontTx/>
              <a:buChar char="-"/>
            </a:pPr>
            <a:r>
              <a:rPr lang="it-IT" b="1" dirty="0" smtClean="0">
                <a:latin typeface="+mj-lt"/>
              </a:rPr>
              <a:t>Home </a:t>
            </a:r>
            <a:r>
              <a:rPr lang="it-IT" b="1" dirty="0" err="1" smtClean="0">
                <a:latin typeface="+mj-lt"/>
              </a:rPr>
              <a:t>Institution</a:t>
            </a:r>
            <a:r>
              <a:rPr lang="it-IT" dirty="0" smtClean="0">
                <a:latin typeface="+mj-lt"/>
              </a:rPr>
              <a:t> – I FIRENZE01;</a:t>
            </a:r>
          </a:p>
          <a:p>
            <a:pPr algn="just">
              <a:buFontTx/>
              <a:buChar char="-"/>
            </a:pPr>
            <a:r>
              <a:rPr lang="it-IT" b="1" dirty="0" smtClean="0">
                <a:latin typeface="+mj-lt"/>
              </a:rPr>
              <a:t>Host </a:t>
            </a:r>
            <a:r>
              <a:rPr lang="it-IT" b="1" dirty="0" err="1" smtClean="0">
                <a:latin typeface="+mj-lt"/>
              </a:rPr>
              <a:t>Institution</a:t>
            </a:r>
            <a:r>
              <a:rPr lang="it-IT" dirty="0">
                <a:latin typeface="+mj-lt"/>
              </a:rPr>
              <a:t> </a:t>
            </a:r>
            <a:r>
              <a:rPr lang="en-US" dirty="0" smtClean="0">
                <a:latin typeface="+mj-lt"/>
              </a:rPr>
              <a:t>–</a:t>
            </a:r>
            <a:r>
              <a:rPr lang="it-IT" dirty="0" smtClean="0">
                <a:latin typeface="+mj-lt"/>
              </a:rPr>
              <a:t> l’Università di destinazione</a:t>
            </a:r>
          </a:p>
          <a:p>
            <a:pPr algn="just">
              <a:buFontTx/>
              <a:buChar char="-"/>
            </a:pPr>
            <a:r>
              <a:rPr lang="it-IT" dirty="0" smtClean="0">
                <a:latin typeface="+mj-lt"/>
              </a:rPr>
              <a:t>Il </a:t>
            </a:r>
            <a:r>
              <a:rPr lang="it-IT" b="1" dirty="0" smtClean="0">
                <a:latin typeface="+mj-lt"/>
              </a:rPr>
              <a:t>Servizio Relazioni Internazionali </a:t>
            </a:r>
            <a:r>
              <a:rPr lang="it-IT" dirty="0" smtClean="0">
                <a:latin typeface="+mj-lt"/>
              </a:rPr>
              <a:t>di Scuola (</a:t>
            </a:r>
            <a:r>
              <a:rPr lang="it-IT" dirty="0" smtClean="0">
                <a:latin typeface="+mj-lt"/>
                <a:hlinkClick r:id="rId2"/>
              </a:rPr>
              <a:t>relint@scpol.unifi.it</a:t>
            </a:r>
            <a:r>
              <a:rPr lang="it-IT" dirty="0" smtClean="0">
                <a:latin typeface="+mj-lt"/>
              </a:rPr>
              <a:t>) e il </a:t>
            </a:r>
            <a:r>
              <a:rPr lang="it-IT" b="1" dirty="0" smtClean="0">
                <a:latin typeface="+mj-lt"/>
              </a:rPr>
              <a:t>Delegato Erasmus+ </a:t>
            </a:r>
            <a:r>
              <a:rPr lang="it-IT" dirty="0" smtClean="0">
                <a:latin typeface="+mj-lt"/>
              </a:rPr>
              <a:t>(Prof.ssa Valeria Fargion);</a:t>
            </a:r>
          </a:p>
          <a:p>
            <a:pPr algn="just">
              <a:buFontTx/>
              <a:buChar char="-"/>
            </a:pPr>
            <a:r>
              <a:rPr lang="it-IT" b="1" dirty="0" smtClean="0">
                <a:latin typeface="+mj-lt"/>
              </a:rPr>
              <a:t>L’Ufficio Mobilità Studentesca </a:t>
            </a:r>
            <a:r>
              <a:rPr lang="it-IT" dirty="0" smtClean="0">
                <a:latin typeface="+mj-lt"/>
              </a:rPr>
              <a:t>di Piazza San Marco (</a:t>
            </a:r>
            <a:r>
              <a:rPr lang="it-IT" dirty="0" smtClean="0">
                <a:latin typeface="+mj-lt"/>
                <a:hlinkClick r:id="rId3"/>
              </a:rPr>
              <a:t>studentierasmus@adm.unifi.it</a:t>
            </a:r>
            <a:r>
              <a:rPr lang="it-IT" dirty="0" smtClean="0">
                <a:latin typeface="+mj-lt"/>
              </a:rPr>
              <a:t>) </a:t>
            </a:r>
            <a:endParaRPr lang="it-IT" dirty="0">
              <a:latin typeface="+mj-lt"/>
            </a:endParaRPr>
          </a:p>
        </p:txBody>
      </p:sp>
    </p:spTree>
    <p:extLst>
      <p:ext uri="{BB962C8B-B14F-4D97-AF65-F5344CB8AC3E}">
        <p14:creationId xmlns:p14="http://schemas.microsoft.com/office/powerpoint/2010/main" val="4112771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828765"/>
            <a:ext cx="7886700" cy="1325563"/>
          </a:xfrm>
        </p:spPr>
        <p:txBody>
          <a:bodyPr>
            <a:normAutofit/>
          </a:bodyPr>
          <a:lstStyle/>
          <a:p>
            <a:pPr algn="ctr"/>
            <a:r>
              <a:rPr lang="it-IT" b="1" dirty="0" smtClean="0">
                <a:solidFill>
                  <a:schemeClr val="accent5">
                    <a:lumMod val="75000"/>
                  </a:schemeClr>
                </a:solidFill>
                <a:latin typeface="+mn-lt"/>
              </a:rPr>
              <a:t>GRAZIE PER L’ATTENZIONE!</a:t>
            </a:r>
            <a:endParaRPr lang="it-IT" b="1" dirty="0">
              <a:solidFill>
                <a:schemeClr val="accent5">
                  <a:lumMod val="75000"/>
                </a:schemeClr>
              </a:solidFill>
              <a:latin typeface="+mn-lt"/>
            </a:endParaRPr>
          </a:p>
        </p:txBody>
      </p:sp>
      <p:sp>
        <p:nvSpPr>
          <p:cNvPr id="3" name="Segnaposto contenuto 2"/>
          <p:cNvSpPr>
            <a:spLocks noGrp="1"/>
          </p:cNvSpPr>
          <p:nvPr>
            <p:ph idx="1"/>
          </p:nvPr>
        </p:nvSpPr>
        <p:spPr>
          <a:xfrm>
            <a:off x="628650" y="2263507"/>
            <a:ext cx="7886700" cy="4351338"/>
          </a:xfrm>
        </p:spPr>
        <p:txBody>
          <a:bodyPr>
            <a:normAutofit/>
          </a:bodyPr>
          <a:lstStyle/>
          <a:p>
            <a:pPr marL="0" indent="0" algn="ctr">
              <a:buNone/>
            </a:pPr>
            <a:r>
              <a:rPr lang="it-IT" b="1" dirty="0" smtClean="0">
                <a:latin typeface="+mj-lt"/>
              </a:rPr>
              <a:t>Prof.ssa Valeria Fargion</a:t>
            </a:r>
          </a:p>
          <a:p>
            <a:pPr marL="0" indent="0" algn="ctr">
              <a:buNone/>
            </a:pPr>
            <a:r>
              <a:rPr lang="it-IT" u="sng" dirty="0" smtClean="0">
                <a:latin typeface="+mj-lt"/>
              </a:rPr>
              <a:t>Delegata Erasmus+ - Scuola di Scienze Politiche «Cesare Alfieri»</a:t>
            </a:r>
          </a:p>
          <a:p>
            <a:pPr marL="0" indent="0" algn="ctr">
              <a:buNone/>
            </a:pPr>
            <a:endParaRPr lang="it-IT" dirty="0">
              <a:latin typeface="+mj-lt"/>
            </a:endParaRPr>
          </a:p>
          <a:p>
            <a:pPr marL="0" indent="0" algn="ctr">
              <a:buNone/>
            </a:pPr>
            <a:r>
              <a:rPr lang="it-IT" b="1" dirty="0" smtClean="0">
                <a:latin typeface="+mj-lt"/>
              </a:rPr>
              <a:t>Daniele Ortu</a:t>
            </a:r>
          </a:p>
          <a:p>
            <a:pPr marL="0" indent="0" algn="ctr">
              <a:buNone/>
            </a:pPr>
            <a:r>
              <a:rPr lang="it-IT" u="sng" dirty="0" smtClean="0">
                <a:latin typeface="+mj-lt"/>
              </a:rPr>
              <a:t>Servizio Relazioni Internazionali</a:t>
            </a:r>
          </a:p>
          <a:p>
            <a:pPr marL="0" indent="0" algn="ctr">
              <a:buNone/>
            </a:pPr>
            <a:r>
              <a:rPr lang="it-IT" u="sng" dirty="0" smtClean="0">
                <a:latin typeface="+mj-lt"/>
              </a:rPr>
              <a:t>Scuola di Scienze Politiche «Cesare Alfieri»</a:t>
            </a:r>
          </a:p>
          <a:p>
            <a:pPr marL="0" indent="0" algn="just">
              <a:buNone/>
            </a:pPr>
            <a:endParaRPr lang="it-IT" dirty="0">
              <a:latin typeface="+mj-lt"/>
            </a:endParaRPr>
          </a:p>
        </p:txBody>
      </p:sp>
    </p:spTree>
    <p:extLst>
      <p:ext uri="{BB962C8B-B14F-4D97-AF65-F5344CB8AC3E}">
        <p14:creationId xmlns:p14="http://schemas.microsoft.com/office/powerpoint/2010/main" val="210392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803008"/>
            <a:ext cx="7886700" cy="1325563"/>
          </a:xfrm>
        </p:spPr>
        <p:txBody>
          <a:bodyPr/>
          <a:lstStyle/>
          <a:p>
            <a:pPr algn="ctr"/>
            <a:r>
              <a:rPr lang="it-IT" b="1" dirty="0" smtClean="0">
                <a:solidFill>
                  <a:schemeClr val="accent5">
                    <a:lumMod val="75000"/>
                  </a:schemeClr>
                </a:solidFill>
                <a:latin typeface="+mn-lt"/>
              </a:rPr>
              <a:t>Contatti</a:t>
            </a:r>
            <a:r>
              <a:rPr lang="it-IT" b="1" dirty="0" smtClean="0">
                <a:solidFill>
                  <a:schemeClr val="accent5">
                    <a:lumMod val="75000"/>
                  </a:schemeClr>
                </a:solidFill>
              </a:rPr>
              <a:t> </a:t>
            </a:r>
            <a:endParaRPr lang="it-IT" b="1" dirty="0">
              <a:solidFill>
                <a:schemeClr val="accent5">
                  <a:lumMod val="75000"/>
                </a:schemeClr>
              </a:solidFill>
            </a:endParaRPr>
          </a:p>
        </p:txBody>
      </p:sp>
      <p:sp>
        <p:nvSpPr>
          <p:cNvPr id="3" name="Segnaposto contenuto 2"/>
          <p:cNvSpPr>
            <a:spLocks noGrp="1"/>
          </p:cNvSpPr>
          <p:nvPr>
            <p:ph idx="1"/>
          </p:nvPr>
        </p:nvSpPr>
        <p:spPr>
          <a:xfrm>
            <a:off x="628650" y="2405174"/>
            <a:ext cx="7886700" cy="4351338"/>
          </a:xfrm>
        </p:spPr>
        <p:txBody>
          <a:bodyPr/>
          <a:lstStyle/>
          <a:p>
            <a:pPr marL="0" indent="0">
              <a:buNone/>
            </a:pPr>
            <a:r>
              <a:rPr lang="it-IT" sz="3200" dirty="0" smtClean="0">
                <a:latin typeface="+mj-lt"/>
              </a:rPr>
              <a:t>Servizio Relazioni Internazionali </a:t>
            </a:r>
          </a:p>
          <a:p>
            <a:pPr marL="0" indent="0">
              <a:buNone/>
            </a:pPr>
            <a:endParaRPr lang="it-IT" dirty="0" smtClean="0">
              <a:latin typeface="+mj-lt"/>
            </a:endParaRPr>
          </a:p>
          <a:p>
            <a:pPr marL="0" indent="0">
              <a:buNone/>
            </a:pPr>
            <a:r>
              <a:rPr lang="it-IT" sz="2400" dirty="0" smtClean="0">
                <a:latin typeface="+mj-lt"/>
              </a:rPr>
              <a:t>Via </a:t>
            </a:r>
            <a:r>
              <a:rPr lang="it-IT" sz="2400" dirty="0">
                <a:latin typeface="+mj-lt"/>
              </a:rPr>
              <a:t>delle Pandette 32, Edificio </a:t>
            </a:r>
            <a:r>
              <a:rPr lang="it-IT" sz="2400" dirty="0" smtClean="0">
                <a:latin typeface="+mj-lt"/>
              </a:rPr>
              <a:t>D1, </a:t>
            </a:r>
            <a:r>
              <a:rPr lang="it-IT" sz="2400" dirty="0">
                <a:latin typeface="+mj-lt"/>
              </a:rPr>
              <a:t>3° piano</a:t>
            </a:r>
            <a:r>
              <a:rPr lang="it-IT" sz="2400" dirty="0" smtClean="0">
                <a:latin typeface="+mj-lt"/>
              </a:rPr>
              <a:t>.</a:t>
            </a:r>
            <a:r>
              <a:rPr lang="it-IT" sz="2400" dirty="0">
                <a:latin typeface="+mj-lt"/>
              </a:rPr>
              <a:t> </a:t>
            </a:r>
            <a:endParaRPr lang="it-IT" sz="2400" dirty="0" smtClean="0">
              <a:latin typeface="+mj-lt"/>
            </a:endParaRPr>
          </a:p>
          <a:p>
            <a:pPr marL="0" indent="0">
              <a:buNone/>
            </a:pPr>
            <a:r>
              <a:rPr lang="it-IT" sz="2400" b="1" dirty="0" smtClean="0">
                <a:latin typeface="+mj-lt"/>
              </a:rPr>
              <a:t>Orari </a:t>
            </a:r>
            <a:r>
              <a:rPr lang="it-IT" sz="2400" b="1" dirty="0">
                <a:latin typeface="+mj-lt"/>
              </a:rPr>
              <a:t>di apertura</a:t>
            </a:r>
            <a:r>
              <a:rPr lang="it-IT" sz="2400" dirty="0">
                <a:latin typeface="+mj-lt"/>
              </a:rPr>
              <a:t> al pubblico: </a:t>
            </a:r>
            <a:r>
              <a:rPr lang="it-IT" sz="2400" dirty="0" smtClean="0">
                <a:latin typeface="+mj-lt"/>
              </a:rPr>
              <a:t/>
            </a:r>
            <a:br>
              <a:rPr lang="it-IT" sz="2400" dirty="0" smtClean="0">
                <a:latin typeface="+mj-lt"/>
              </a:rPr>
            </a:br>
            <a:r>
              <a:rPr lang="it-IT" sz="2400" dirty="0" smtClean="0">
                <a:latin typeface="+mj-lt"/>
              </a:rPr>
              <a:t>Dal lunedì al giovedì  11:00 – 13:00; </a:t>
            </a:r>
            <a:br>
              <a:rPr lang="it-IT" sz="2400" dirty="0" smtClean="0">
                <a:latin typeface="+mj-lt"/>
              </a:rPr>
            </a:br>
            <a:r>
              <a:rPr lang="it-IT" sz="2400" dirty="0" smtClean="0">
                <a:latin typeface="+mj-lt"/>
              </a:rPr>
              <a:t>martedì 11:00 – 13:00 e 15:00 </a:t>
            </a:r>
            <a:r>
              <a:rPr lang="it-IT" sz="2400" dirty="0">
                <a:latin typeface="+mj-lt"/>
              </a:rPr>
              <a:t>– </a:t>
            </a:r>
            <a:r>
              <a:rPr lang="it-IT" sz="2400" dirty="0" smtClean="0">
                <a:latin typeface="+mj-lt"/>
              </a:rPr>
              <a:t>16:30.</a:t>
            </a:r>
          </a:p>
          <a:p>
            <a:pPr marL="0" indent="0">
              <a:buNone/>
            </a:pPr>
            <a:r>
              <a:rPr lang="it-IT" sz="2400" dirty="0" smtClean="0">
                <a:latin typeface="+mj-lt"/>
              </a:rPr>
              <a:t/>
            </a:r>
            <a:br>
              <a:rPr lang="it-IT" sz="2400" dirty="0" smtClean="0">
                <a:latin typeface="+mj-lt"/>
              </a:rPr>
            </a:br>
            <a:r>
              <a:rPr lang="it-IT" sz="2400" b="1" dirty="0" smtClean="0">
                <a:latin typeface="+mj-lt"/>
              </a:rPr>
              <a:t>email</a:t>
            </a:r>
            <a:r>
              <a:rPr lang="it-IT" sz="2400" dirty="0" smtClean="0">
                <a:latin typeface="+mj-lt"/>
              </a:rPr>
              <a:t>: </a:t>
            </a:r>
            <a:r>
              <a:rPr lang="it-IT" sz="2400" dirty="0" smtClean="0">
                <a:solidFill>
                  <a:schemeClr val="accent5">
                    <a:lumMod val="75000"/>
                  </a:schemeClr>
                </a:solidFill>
                <a:latin typeface="+mj-lt"/>
              </a:rPr>
              <a:t>relint@scpol.unifi.it</a:t>
            </a:r>
          </a:p>
          <a:p>
            <a:pPr marL="0" indent="0">
              <a:buNone/>
            </a:pPr>
            <a:endParaRPr lang="it-IT" sz="2400" dirty="0" smtClean="0"/>
          </a:p>
          <a:p>
            <a:pPr marL="0" indent="0">
              <a:buNone/>
            </a:pPr>
            <a:endParaRPr lang="it-IT" dirty="0"/>
          </a:p>
        </p:txBody>
      </p:sp>
    </p:spTree>
    <p:extLst>
      <p:ext uri="{BB962C8B-B14F-4D97-AF65-F5344CB8AC3E}">
        <p14:creationId xmlns:p14="http://schemas.microsoft.com/office/powerpoint/2010/main" val="4102806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65639" y="1345852"/>
            <a:ext cx="7886700" cy="4351338"/>
          </a:xfrm>
        </p:spPr>
        <p:txBody>
          <a:bodyPr>
            <a:normAutofit/>
          </a:bodyPr>
          <a:lstStyle/>
          <a:p>
            <a:pPr marL="514350" indent="-514350" algn="just">
              <a:buAutoNum type="arabicParenR"/>
            </a:pPr>
            <a:r>
              <a:rPr lang="it-IT" dirty="0" smtClean="0">
                <a:latin typeface="+mj-lt"/>
              </a:rPr>
              <a:t>NOMINATION – la facciamo noi! </a:t>
            </a:r>
            <a:endParaRPr lang="it-IT" dirty="0" smtClean="0">
              <a:latin typeface="+mj-lt"/>
            </a:endParaRPr>
          </a:p>
          <a:p>
            <a:pPr marL="514350" indent="-514350" algn="just">
              <a:buAutoNum type="arabicParenR"/>
            </a:pPr>
            <a:r>
              <a:rPr lang="it-IT" dirty="0" smtClean="0">
                <a:latin typeface="+mj-lt"/>
              </a:rPr>
              <a:t>L’università ospitante invia agli studenti informazioni sul processo di </a:t>
            </a:r>
            <a:r>
              <a:rPr lang="it-IT" b="1" dirty="0" smtClean="0">
                <a:latin typeface="+mj-lt"/>
              </a:rPr>
              <a:t>APPLICATION</a:t>
            </a:r>
            <a:r>
              <a:rPr lang="it-IT" dirty="0" smtClean="0">
                <a:latin typeface="+mj-lt"/>
              </a:rPr>
              <a:t> e registrazione</a:t>
            </a:r>
          </a:p>
          <a:p>
            <a:pPr marL="0" indent="0" algn="ctr">
              <a:buNone/>
            </a:pPr>
            <a:r>
              <a:rPr lang="it-IT" b="1" u="sng" dirty="0" smtClean="0">
                <a:latin typeface="+mj-lt"/>
              </a:rPr>
              <a:t>ATTENZIONE ALLE SCADENZE E ALLA DOCUMENTAZIONE RICHIESTA</a:t>
            </a:r>
          </a:p>
          <a:p>
            <a:pPr marL="0" indent="0" algn="ctr">
              <a:buNone/>
            </a:pPr>
            <a:r>
              <a:rPr lang="it-IT" b="1" u="sng" dirty="0" smtClean="0">
                <a:latin typeface="+mj-lt"/>
              </a:rPr>
              <a:t>LE DUE PROCEDURE (UNIFI-PARTNER) SONO PARALLELE E INDIPENDENTI</a:t>
            </a:r>
            <a:endParaRPr lang="it-IT" b="1" u="sng" dirty="0">
              <a:latin typeface="+mj-lt"/>
            </a:endParaRPr>
          </a:p>
        </p:txBody>
      </p:sp>
      <p:sp>
        <p:nvSpPr>
          <p:cNvPr id="4" name="Titolo 1"/>
          <p:cNvSpPr>
            <a:spLocks noGrp="1"/>
          </p:cNvSpPr>
          <p:nvPr>
            <p:ph type="title"/>
          </p:nvPr>
        </p:nvSpPr>
        <p:spPr>
          <a:xfrm>
            <a:off x="1972749" y="86303"/>
            <a:ext cx="6423764" cy="752068"/>
          </a:xfrm>
        </p:spPr>
        <p:txBody>
          <a:bodyPr/>
          <a:lstStyle/>
          <a:p>
            <a:pPr algn="ctr"/>
            <a:r>
              <a:rPr lang="it-IT" b="1" dirty="0" smtClean="0">
                <a:solidFill>
                  <a:schemeClr val="bg1"/>
                </a:solidFill>
                <a:latin typeface="+mn-lt"/>
              </a:rPr>
              <a:t>PRIMA DELLA PARTENZA</a:t>
            </a:r>
            <a:endParaRPr lang="it-IT" b="1" dirty="0">
              <a:solidFill>
                <a:schemeClr val="bg1"/>
              </a:solidFill>
              <a:latin typeface="+mn-lt"/>
            </a:endParaRPr>
          </a:p>
        </p:txBody>
      </p:sp>
    </p:spTree>
    <p:extLst>
      <p:ext uri="{BB962C8B-B14F-4D97-AF65-F5344CB8AC3E}">
        <p14:creationId xmlns:p14="http://schemas.microsoft.com/office/powerpoint/2010/main" val="3215819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8298" y="1124808"/>
            <a:ext cx="7732061" cy="4251354"/>
          </a:xfrm>
        </p:spPr>
        <p:txBody>
          <a:bodyPr>
            <a:normAutofit fontScale="92500"/>
          </a:bodyPr>
          <a:lstStyle/>
          <a:p>
            <a:pPr marL="0" indent="0" algn="just">
              <a:buNone/>
            </a:pPr>
            <a:r>
              <a:rPr lang="it-IT" b="1" dirty="0" smtClean="0">
                <a:latin typeface="+mj-lt"/>
              </a:rPr>
              <a:t>APPLICATION PROCEDURE</a:t>
            </a:r>
          </a:p>
          <a:p>
            <a:pPr marL="0" indent="0" algn="just">
              <a:buNone/>
            </a:pPr>
            <a:r>
              <a:rPr lang="it-IT" dirty="0" smtClean="0">
                <a:latin typeface="+mj-lt"/>
              </a:rPr>
              <a:t>Compilare e inviare </a:t>
            </a:r>
            <a:r>
              <a:rPr lang="it-IT" dirty="0" err="1" smtClean="0">
                <a:latin typeface="+mj-lt"/>
              </a:rPr>
              <a:t>l’application</a:t>
            </a:r>
            <a:r>
              <a:rPr lang="it-IT" dirty="0" smtClean="0">
                <a:latin typeface="+mj-lt"/>
              </a:rPr>
              <a:t> </a:t>
            </a:r>
            <a:r>
              <a:rPr lang="it-IT" dirty="0" err="1" smtClean="0">
                <a:latin typeface="+mj-lt"/>
              </a:rPr>
              <a:t>form</a:t>
            </a:r>
            <a:r>
              <a:rPr lang="it-IT" dirty="0" smtClean="0">
                <a:latin typeface="+mj-lt"/>
              </a:rPr>
              <a:t> secondo le modalità e le scadenze presenti sul sito dell’università ospitante e/o comunicate dall’università stessa</a:t>
            </a:r>
          </a:p>
          <a:p>
            <a:pPr marL="0" indent="0" algn="ctr">
              <a:buNone/>
            </a:pPr>
            <a:r>
              <a:rPr lang="it-IT" b="1" i="1" dirty="0" err="1" smtClean="0">
                <a:latin typeface="+mj-lt"/>
              </a:rPr>
              <a:t>L’application</a:t>
            </a:r>
            <a:r>
              <a:rPr lang="it-IT" b="1" i="1" dirty="0" smtClean="0">
                <a:latin typeface="+mj-lt"/>
              </a:rPr>
              <a:t> </a:t>
            </a:r>
            <a:r>
              <a:rPr lang="it-IT" b="1" i="1" dirty="0" err="1" smtClean="0">
                <a:latin typeface="+mj-lt"/>
              </a:rPr>
              <a:t>form</a:t>
            </a:r>
            <a:r>
              <a:rPr lang="it-IT" b="1" i="1" dirty="0" smtClean="0">
                <a:latin typeface="+mj-lt"/>
              </a:rPr>
              <a:t> con i vostri dati può essere in formato cartaceo o esclusivamente online</a:t>
            </a:r>
          </a:p>
          <a:p>
            <a:pPr marL="0" indent="0" algn="ctr">
              <a:buNone/>
            </a:pPr>
            <a:endParaRPr lang="it-IT" b="1" u="sng" dirty="0" smtClean="0">
              <a:latin typeface="+mj-lt"/>
            </a:endParaRPr>
          </a:p>
          <a:p>
            <a:pPr marL="0" indent="0" algn="ctr">
              <a:buNone/>
            </a:pPr>
            <a:r>
              <a:rPr lang="it-IT" b="1" u="sng" dirty="0" smtClean="0">
                <a:latin typeface="+mj-lt"/>
              </a:rPr>
              <a:t>Se non rispetti gli adempimenti richiesti dall’Università ospitante e le relative scadenze potresti non essere accettato/a!</a:t>
            </a:r>
            <a:endParaRPr lang="it-IT" b="1" u="sng" dirty="0">
              <a:latin typeface="+mj-lt"/>
            </a:endParaRP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APPLICATION</a:t>
            </a:r>
            <a:endParaRPr lang="it-IT" b="1" dirty="0">
              <a:solidFill>
                <a:schemeClr val="bg1"/>
              </a:solidFill>
              <a:latin typeface="+mn-lt"/>
            </a:endParaRPr>
          </a:p>
        </p:txBody>
      </p:sp>
    </p:spTree>
    <p:extLst>
      <p:ext uri="{BB962C8B-B14F-4D97-AF65-F5344CB8AC3E}">
        <p14:creationId xmlns:p14="http://schemas.microsoft.com/office/powerpoint/2010/main" val="1670494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3990" y="1108900"/>
            <a:ext cx="7886700" cy="4553509"/>
          </a:xfrm>
        </p:spPr>
        <p:txBody>
          <a:bodyPr>
            <a:normAutofit/>
          </a:bodyPr>
          <a:lstStyle/>
          <a:p>
            <a:pPr marL="0" indent="0" algn="just">
              <a:buNone/>
            </a:pPr>
            <a:r>
              <a:rPr lang="it-IT" dirty="0" smtClean="0">
                <a:latin typeface="+mj-lt"/>
              </a:rPr>
              <a:t>In fase di registrazione l’università ospitante potrebbe chiederti il </a:t>
            </a:r>
            <a:r>
              <a:rPr lang="it-IT" i="1" dirty="0" err="1" smtClean="0">
                <a:latin typeface="+mj-lt"/>
              </a:rPr>
              <a:t>Transcript</a:t>
            </a:r>
            <a:r>
              <a:rPr lang="it-IT" i="1" dirty="0" smtClean="0">
                <a:latin typeface="+mj-lt"/>
              </a:rPr>
              <a:t> of </a:t>
            </a:r>
            <a:r>
              <a:rPr lang="it-IT" i="1" dirty="0" err="1" smtClean="0">
                <a:latin typeface="+mj-lt"/>
              </a:rPr>
              <a:t>Records</a:t>
            </a:r>
            <a:r>
              <a:rPr lang="it-IT" dirty="0" smtClean="0">
                <a:latin typeface="+mj-lt"/>
              </a:rPr>
              <a:t> (un certificato contenente gli esami sostenuti a UNIFI in lingua inglese).</a:t>
            </a:r>
          </a:p>
          <a:p>
            <a:pPr marL="0" indent="0" algn="ctr">
              <a:buNone/>
            </a:pPr>
            <a:r>
              <a:rPr lang="it-IT" b="1" u="sng" dirty="0" smtClean="0">
                <a:latin typeface="+mj-lt"/>
              </a:rPr>
              <a:t>Dovrai scaricare il modulo presente nella sezione Modulistica sul sito di Scuola e riempirlo con i dati degli esami che hai superato. </a:t>
            </a:r>
          </a:p>
          <a:p>
            <a:pPr marL="0" indent="0" algn="ctr">
              <a:buNone/>
            </a:pPr>
            <a:r>
              <a:rPr lang="it-IT" b="1" u="sng" dirty="0" smtClean="0">
                <a:latin typeface="+mj-lt"/>
              </a:rPr>
              <a:t>Il documento dovrà essere firmato e timbrato dalla Prof.ssa Fargion </a:t>
            </a:r>
            <a:endParaRPr lang="it-IT" b="1" u="sng" dirty="0">
              <a:latin typeface="+mj-lt"/>
            </a:endParaRP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TRANSCRIPT OF RECORDS</a:t>
            </a:r>
            <a:endParaRPr lang="it-IT" b="1" dirty="0">
              <a:solidFill>
                <a:schemeClr val="bg1"/>
              </a:solidFill>
              <a:latin typeface="+mn-lt"/>
            </a:endParaRPr>
          </a:p>
        </p:txBody>
      </p:sp>
    </p:spTree>
    <p:extLst>
      <p:ext uri="{BB962C8B-B14F-4D97-AF65-F5344CB8AC3E}">
        <p14:creationId xmlns:p14="http://schemas.microsoft.com/office/powerpoint/2010/main" val="3930818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91661" y="1104582"/>
            <a:ext cx="7886700" cy="4351338"/>
          </a:xfrm>
        </p:spPr>
        <p:txBody>
          <a:bodyPr>
            <a:normAutofit/>
          </a:bodyPr>
          <a:lstStyle/>
          <a:p>
            <a:pPr marL="0" indent="0" algn="just">
              <a:buNone/>
            </a:pPr>
            <a:r>
              <a:rPr lang="it-IT" dirty="0" smtClean="0">
                <a:latin typeface="+mj-lt"/>
              </a:rPr>
              <a:t>L’Università ospitante potrebbe richiederti una prova delle competenze linguistiche minime richieste per seguire i corsi</a:t>
            </a:r>
          </a:p>
          <a:p>
            <a:pPr marL="0" indent="0" algn="just">
              <a:buNone/>
            </a:pPr>
            <a:endParaRPr lang="it-IT" b="1" dirty="0">
              <a:latin typeface="+mj-lt"/>
            </a:endParaRPr>
          </a:p>
          <a:p>
            <a:pPr algn="just">
              <a:buFontTx/>
              <a:buChar char="-"/>
            </a:pPr>
            <a:r>
              <a:rPr lang="it-IT" b="1" dirty="0" smtClean="0">
                <a:latin typeface="+mj-lt"/>
              </a:rPr>
              <a:t>Invio di certificazione internazionale (es. IELTS);</a:t>
            </a:r>
          </a:p>
          <a:p>
            <a:pPr algn="just">
              <a:buFontTx/>
              <a:buChar char="-"/>
            </a:pPr>
            <a:r>
              <a:rPr lang="it-IT" b="1" dirty="0" smtClean="0">
                <a:latin typeface="+mj-lt"/>
              </a:rPr>
              <a:t>Se hai sostenuto test al CLA, invio di attestato da richiedere direttamente al CLA</a:t>
            </a: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REQUISITI LINGUISTICI</a:t>
            </a:r>
            <a:endParaRPr lang="it-IT" b="1" dirty="0">
              <a:solidFill>
                <a:schemeClr val="bg1"/>
              </a:solidFill>
              <a:latin typeface="+mn-lt"/>
            </a:endParaRPr>
          </a:p>
        </p:txBody>
      </p:sp>
    </p:spTree>
    <p:extLst>
      <p:ext uri="{BB962C8B-B14F-4D97-AF65-F5344CB8AC3E}">
        <p14:creationId xmlns:p14="http://schemas.microsoft.com/office/powerpoint/2010/main" val="3809217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6320" y="981292"/>
            <a:ext cx="7886700" cy="4351338"/>
          </a:xfrm>
        </p:spPr>
        <p:txBody>
          <a:bodyPr>
            <a:normAutofit/>
          </a:bodyPr>
          <a:lstStyle/>
          <a:p>
            <a:pPr marL="0" indent="0" algn="just">
              <a:buNone/>
            </a:pPr>
            <a:r>
              <a:rPr lang="it-IT" dirty="0" smtClean="0">
                <a:latin typeface="+mj-lt"/>
              </a:rPr>
              <a:t>L’università ospitante potrebbe richiederti anche:</a:t>
            </a:r>
          </a:p>
          <a:p>
            <a:pPr marL="0" indent="0" algn="just">
              <a:buNone/>
            </a:pPr>
            <a:endParaRPr lang="it-IT" b="1" dirty="0">
              <a:latin typeface="+mj-lt"/>
            </a:endParaRPr>
          </a:p>
          <a:p>
            <a:pPr algn="just">
              <a:buFontTx/>
              <a:buChar char="-"/>
            </a:pPr>
            <a:r>
              <a:rPr lang="it-IT" b="1" dirty="0" smtClean="0">
                <a:latin typeface="+mj-lt"/>
              </a:rPr>
              <a:t>Richiesta di alloggio (se hanno residenze nei campus)</a:t>
            </a:r>
          </a:p>
          <a:p>
            <a:pPr algn="just">
              <a:buFontTx/>
              <a:buChar char="-"/>
            </a:pPr>
            <a:r>
              <a:rPr lang="it-IT" b="1" dirty="0" smtClean="0">
                <a:latin typeface="+mj-lt"/>
              </a:rPr>
              <a:t>Health </a:t>
            </a:r>
            <a:r>
              <a:rPr lang="it-IT" b="1" dirty="0" err="1" smtClean="0">
                <a:latin typeface="+mj-lt"/>
              </a:rPr>
              <a:t>Insurance</a:t>
            </a:r>
            <a:r>
              <a:rPr lang="it-IT" b="1" dirty="0" smtClean="0">
                <a:latin typeface="+mj-lt"/>
              </a:rPr>
              <a:t> (Tessera Sanitaria)</a:t>
            </a:r>
          </a:p>
          <a:p>
            <a:pPr algn="just">
              <a:buFontTx/>
              <a:buChar char="-"/>
            </a:pPr>
            <a:r>
              <a:rPr lang="it-IT" b="1" dirty="0" smtClean="0">
                <a:latin typeface="+mj-lt"/>
              </a:rPr>
              <a:t>Altra documentazione (come CV, lettera motivazionale ecc.)</a:t>
            </a: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ADEMPIMENTI H</a:t>
            </a:r>
            <a:r>
              <a:rPr lang="en-US" b="1" dirty="0" smtClean="0">
                <a:solidFill>
                  <a:schemeClr val="bg1"/>
                </a:solidFill>
                <a:latin typeface="+mn-lt"/>
              </a:rPr>
              <a:t>o</a:t>
            </a:r>
            <a:r>
              <a:rPr lang="it-IT" b="1" dirty="0" smtClean="0">
                <a:solidFill>
                  <a:schemeClr val="bg1"/>
                </a:solidFill>
                <a:latin typeface="+mn-lt"/>
              </a:rPr>
              <a:t>st </a:t>
            </a:r>
            <a:r>
              <a:rPr lang="it-IT" b="1" dirty="0" err="1" smtClean="0">
                <a:solidFill>
                  <a:schemeClr val="bg1"/>
                </a:solidFill>
                <a:latin typeface="+mn-lt"/>
              </a:rPr>
              <a:t>University</a:t>
            </a:r>
            <a:endParaRPr lang="it-IT" b="1" dirty="0">
              <a:solidFill>
                <a:schemeClr val="bg1"/>
              </a:solidFill>
              <a:latin typeface="+mn-lt"/>
            </a:endParaRPr>
          </a:p>
        </p:txBody>
      </p:sp>
    </p:spTree>
    <p:extLst>
      <p:ext uri="{BB962C8B-B14F-4D97-AF65-F5344CB8AC3E}">
        <p14:creationId xmlns:p14="http://schemas.microsoft.com/office/powerpoint/2010/main" val="1390520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54672" y="937411"/>
            <a:ext cx="7886700" cy="4640413"/>
          </a:xfrm>
        </p:spPr>
        <p:txBody>
          <a:bodyPr>
            <a:normAutofit fontScale="92500" lnSpcReduction="10000"/>
          </a:bodyPr>
          <a:lstStyle/>
          <a:p>
            <a:pPr marL="0" indent="0" algn="just">
              <a:buNone/>
            </a:pPr>
            <a:r>
              <a:rPr lang="it-IT" dirty="0" smtClean="0">
                <a:latin typeface="+mj-lt"/>
              </a:rPr>
              <a:t>Prima della partenza è necessario redigere il Learning Agreement, seguendo le modalità che ti sono state comunicate per mail.</a:t>
            </a:r>
          </a:p>
          <a:p>
            <a:pPr marL="0" indent="0" algn="just">
              <a:buNone/>
            </a:pPr>
            <a:endParaRPr lang="it-IT" dirty="0">
              <a:latin typeface="+mj-lt"/>
            </a:endParaRPr>
          </a:p>
          <a:p>
            <a:pPr marL="0" indent="0" algn="just">
              <a:buNone/>
            </a:pPr>
            <a:r>
              <a:rPr lang="it-IT" dirty="0" smtClean="0">
                <a:latin typeface="+mj-lt"/>
              </a:rPr>
              <a:t>Nel caso in cui anche l’università ospitante ti richieda tale documento, dovrai provvedere a prepararlo, ma esso </a:t>
            </a:r>
            <a:r>
              <a:rPr lang="it-IT" b="1" u="sng" dirty="0" smtClean="0">
                <a:latin typeface="+mj-lt"/>
              </a:rPr>
              <a:t>non</a:t>
            </a:r>
            <a:r>
              <a:rPr lang="it-IT" dirty="0" smtClean="0">
                <a:latin typeface="+mj-lt"/>
              </a:rPr>
              <a:t> sostituirà in nessun modo quello richiesto da UNIFI</a:t>
            </a:r>
          </a:p>
          <a:p>
            <a:pPr marL="0" indent="0" algn="ctr">
              <a:buNone/>
            </a:pPr>
            <a:endParaRPr lang="it-IT" u="sng" dirty="0">
              <a:latin typeface="+mj-lt"/>
            </a:endParaRPr>
          </a:p>
          <a:p>
            <a:pPr marL="0" indent="0" algn="ctr">
              <a:buNone/>
            </a:pPr>
            <a:r>
              <a:rPr lang="it-IT" u="sng" dirty="0" smtClean="0">
                <a:latin typeface="+mj-lt"/>
              </a:rPr>
              <a:t>La redazione del Learning Agreement è </a:t>
            </a:r>
            <a:r>
              <a:rPr lang="it-IT" b="1" u="sng" dirty="0" smtClean="0">
                <a:latin typeface="+mj-lt"/>
              </a:rPr>
              <a:t>fondamentale</a:t>
            </a:r>
            <a:r>
              <a:rPr lang="it-IT" u="sng" dirty="0" smtClean="0">
                <a:latin typeface="+mj-lt"/>
              </a:rPr>
              <a:t> per richiedere poi il riconoscimento degli esami a seguito del periodo di mobilità</a:t>
            </a:r>
            <a:endParaRPr lang="it-IT" u="sng" dirty="0">
              <a:latin typeface="+mj-lt"/>
            </a:endParaRPr>
          </a:p>
          <a:p>
            <a:pPr marL="0" indent="0">
              <a:buNone/>
            </a:pPr>
            <a:r>
              <a:rPr lang="it-IT" dirty="0">
                <a:latin typeface="+mj-lt"/>
              </a:rPr>
              <a:t> </a:t>
            </a: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LEARNING AGREEMENT</a:t>
            </a:r>
            <a:endParaRPr lang="it-IT" b="1" dirty="0">
              <a:solidFill>
                <a:schemeClr val="bg1"/>
              </a:solidFill>
              <a:latin typeface="+mn-lt"/>
            </a:endParaRPr>
          </a:p>
        </p:txBody>
      </p:sp>
    </p:spTree>
    <p:extLst>
      <p:ext uri="{BB962C8B-B14F-4D97-AF65-F5344CB8AC3E}">
        <p14:creationId xmlns:p14="http://schemas.microsoft.com/office/powerpoint/2010/main" val="191936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02628" y="1097688"/>
            <a:ext cx="7886700" cy="4640413"/>
          </a:xfrm>
        </p:spPr>
        <p:txBody>
          <a:bodyPr>
            <a:normAutofit fontScale="92500" lnSpcReduction="20000"/>
          </a:bodyPr>
          <a:lstStyle/>
          <a:p>
            <a:pPr>
              <a:buFontTx/>
              <a:buChar char="-"/>
            </a:pPr>
            <a:r>
              <a:rPr lang="it-IT" b="1" dirty="0" smtClean="0">
                <a:latin typeface="+mj-lt"/>
              </a:rPr>
              <a:t>COMPILALO e FIRMALO</a:t>
            </a:r>
          </a:p>
          <a:p>
            <a:pPr>
              <a:buFontTx/>
              <a:buChar char="-"/>
            </a:pPr>
            <a:endParaRPr lang="it-IT" b="1" dirty="0" smtClean="0">
              <a:latin typeface="+mj-lt"/>
            </a:endParaRPr>
          </a:p>
          <a:p>
            <a:pPr>
              <a:buFontTx/>
              <a:buChar char="-"/>
            </a:pPr>
            <a:r>
              <a:rPr lang="it-IT" b="1" dirty="0" smtClean="0">
                <a:latin typeface="+mj-lt"/>
              </a:rPr>
              <a:t>INVIALO al Servizio Relazioni Internazionali per la firma e il timbro della Prof.ssa </a:t>
            </a:r>
            <a:r>
              <a:rPr lang="it-IT" b="1" dirty="0" err="1" smtClean="0">
                <a:latin typeface="+mj-lt"/>
              </a:rPr>
              <a:t>Fargion</a:t>
            </a:r>
            <a:endParaRPr lang="it-IT" b="1" dirty="0" smtClean="0">
              <a:latin typeface="+mj-lt"/>
            </a:endParaRPr>
          </a:p>
          <a:p>
            <a:pPr>
              <a:buFontTx/>
              <a:buChar char="-"/>
            </a:pPr>
            <a:endParaRPr lang="it-IT" b="1" dirty="0">
              <a:latin typeface="+mj-lt"/>
            </a:endParaRPr>
          </a:p>
          <a:p>
            <a:pPr>
              <a:buFontTx/>
              <a:buChar char="-"/>
            </a:pPr>
            <a:r>
              <a:rPr lang="it-IT" b="1" dirty="0" smtClean="0">
                <a:latin typeface="+mj-lt"/>
              </a:rPr>
              <a:t>INVIALO all’università ospitante per acquisire la loro firma e timbro.</a:t>
            </a:r>
          </a:p>
          <a:p>
            <a:pPr marL="0" indent="0">
              <a:buNone/>
            </a:pPr>
            <a:endParaRPr lang="it-IT" b="1" u="sng" dirty="0" smtClean="0">
              <a:latin typeface="+mj-lt"/>
            </a:endParaRPr>
          </a:p>
          <a:p>
            <a:pPr marL="0" indent="0" algn="ctr">
              <a:buNone/>
            </a:pPr>
            <a:r>
              <a:rPr lang="it-IT" b="1" dirty="0" smtClean="0">
                <a:latin typeface="+mj-lt"/>
              </a:rPr>
              <a:t>Una copia scansionata del documento completo di tutte le firme e timbri dovrà essere inviata in PDF al Servizio Relazioni Internazionali (</a:t>
            </a:r>
            <a:r>
              <a:rPr lang="it-IT" b="1" dirty="0" smtClean="0">
                <a:latin typeface="+mj-lt"/>
                <a:hlinkClick r:id="rId2"/>
              </a:rPr>
              <a:t>relint@scpol.unifi.it</a:t>
            </a:r>
            <a:r>
              <a:rPr lang="it-IT" b="1" dirty="0">
                <a:latin typeface="+mj-lt"/>
              </a:rPr>
              <a:t>)</a:t>
            </a:r>
          </a:p>
          <a:p>
            <a:pPr marL="0" indent="0">
              <a:buNone/>
            </a:pPr>
            <a:r>
              <a:rPr lang="it-IT" dirty="0">
                <a:latin typeface="+mj-lt"/>
              </a:rPr>
              <a:t> </a:t>
            </a:r>
          </a:p>
        </p:txBody>
      </p:sp>
      <p:sp>
        <p:nvSpPr>
          <p:cNvPr id="4" name="Titolo 1"/>
          <p:cNvSpPr txBox="1">
            <a:spLocks/>
          </p:cNvSpPr>
          <p:nvPr/>
        </p:nvSpPr>
        <p:spPr>
          <a:xfrm>
            <a:off x="1972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bg1"/>
                </a:solidFill>
                <a:latin typeface="+mn-lt"/>
              </a:rPr>
              <a:t>LEARNING AGREEMENT</a:t>
            </a:r>
            <a:endParaRPr lang="it-IT" b="1" dirty="0">
              <a:solidFill>
                <a:schemeClr val="bg1"/>
              </a:solidFill>
              <a:latin typeface="+mn-lt"/>
            </a:endParaRPr>
          </a:p>
        </p:txBody>
      </p:sp>
    </p:spTree>
    <p:extLst>
      <p:ext uri="{BB962C8B-B14F-4D97-AF65-F5344CB8AC3E}">
        <p14:creationId xmlns:p14="http://schemas.microsoft.com/office/powerpoint/2010/main" val="2873496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1131</TotalTime>
  <Words>1016</Words>
  <Application>Microsoft Office PowerPoint</Application>
  <PresentationFormat>Presentazione su schermo (4:3)</PresentationFormat>
  <Paragraphs>122</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Calibri Light</vt:lpstr>
      <vt:lpstr>Tema di Office</vt:lpstr>
      <vt:lpstr>Presentazione standard di PowerPoint</vt:lpstr>
      <vt:lpstr>ATTORI COINVOLTI</vt:lpstr>
      <vt:lpstr>PRIMA DELLA PARTENZA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lpstr>Contatti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Studenti</dc:creator>
  <cp:lastModifiedBy>Daniele</cp:lastModifiedBy>
  <cp:revision>93</cp:revision>
  <dcterms:created xsi:type="dcterms:W3CDTF">2017-11-02T13:23:25Z</dcterms:created>
  <dcterms:modified xsi:type="dcterms:W3CDTF">2019-05-13T10:58:32Z</dcterms:modified>
</cp:coreProperties>
</file>