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9" r:id="rId3"/>
    <p:sldId id="277" r:id="rId4"/>
    <p:sldId id="260" r:id="rId5"/>
    <p:sldId id="278" r:id="rId6"/>
    <p:sldId id="261" r:id="rId7"/>
    <p:sldId id="262" r:id="rId8"/>
    <p:sldId id="263" r:id="rId9"/>
    <p:sldId id="264" r:id="rId10"/>
    <p:sldId id="269" r:id="rId11"/>
    <p:sldId id="270" r:id="rId12"/>
    <p:sldId id="281" r:id="rId13"/>
    <p:sldId id="283" r:id="rId14"/>
    <p:sldId id="284" r:id="rId15"/>
    <p:sldId id="285" r:id="rId16"/>
    <p:sldId id="271" r:id="rId17"/>
    <p:sldId id="273" r:id="rId18"/>
    <p:sldId id="274" r:id="rId19"/>
    <p:sldId id="275" r:id="rId20"/>
    <p:sldId id="279" r:id="rId21"/>
    <p:sldId id="276" r:id="rId2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31" autoAdjust="0"/>
    <p:restoredTop sz="94660"/>
  </p:normalViewPr>
  <p:slideViewPr>
    <p:cSldViewPr snapToGrid="0">
      <p:cViewPr varScale="1">
        <p:scale>
          <a:sx n="111" d="100"/>
          <a:sy n="111" d="100"/>
        </p:scale>
        <p:origin x="546" y="9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it-IT"/>
              <a:t>Fare clic per modificare lo stile del titolo</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E43A7103-BAEA-4C6A-8A3B-C019381E9827}" type="datetimeFigureOut">
              <a:rPr lang="it-IT" smtClean="0">
                <a:solidFill>
                  <a:prstClr val="black">
                    <a:tint val="75000"/>
                  </a:prstClr>
                </a:solidFill>
              </a:rPr>
              <a:pPr/>
              <a:t>23/03/2026</a:t>
            </a:fld>
            <a:endParaRPr lang="it-IT">
              <a:solidFill>
                <a:prstClr val="black">
                  <a:tint val="75000"/>
                </a:prstClr>
              </a:solidFill>
            </a:endParaRPr>
          </a:p>
        </p:txBody>
      </p:sp>
      <p:sp>
        <p:nvSpPr>
          <p:cNvPr id="5" name="Footer Placeholder 4"/>
          <p:cNvSpPr>
            <a:spLocks noGrp="1"/>
          </p:cNvSpPr>
          <p:nvPr>
            <p:ph type="ftr" sz="quarter" idx="11"/>
          </p:nvPr>
        </p:nvSpPr>
        <p:spPr/>
        <p:txBody>
          <a:bodyPr/>
          <a:lstStyle/>
          <a:p>
            <a:endParaRPr lang="it-IT">
              <a:solidFill>
                <a:prstClr val="black">
                  <a:tint val="75000"/>
                </a:prstClr>
              </a:solidFill>
            </a:endParaRPr>
          </a:p>
        </p:txBody>
      </p:sp>
      <p:sp>
        <p:nvSpPr>
          <p:cNvPr id="6" name="Slide Number Placeholder 5"/>
          <p:cNvSpPr>
            <a:spLocks noGrp="1"/>
          </p:cNvSpPr>
          <p:nvPr>
            <p:ph type="sldNum" sz="quarter" idx="12"/>
          </p:nvPr>
        </p:nvSpPr>
        <p:spPr/>
        <p:txBody>
          <a:bodyPr/>
          <a:lstStyle/>
          <a:p>
            <a:fld id="{EB8B786F-8CA5-4144-BDEA-2ABFF2B6D2F6}"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7630944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43A7103-BAEA-4C6A-8A3B-C019381E9827}" type="datetimeFigureOut">
              <a:rPr lang="it-IT" smtClean="0">
                <a:solidFill>
                  <a:prstClr val="black">
                    <a:tint val="75000"/>
                  </a:prstClr>
                </a:solidFill>
              </a:rPr>
              <a:pPr/>
              <a:t>23/03/2026</a:t>
            </a:fld>
            <a:endParaRPr lang="it-IT">
              <a:solidFill>
                <a:prstClr val="black">
                  <a:tint val="75000"/>
                </a:prstClr>
              </a:solidFill>
            </a:endParaRPr>
          </a:p>
        </p:txBody>
      </p:sp>
      <p:sp>
        <p:nvSpPr>
          <p:cNvPr id="5" name="Footer Placeholder 4"/>
          <p:cNvSpPr>
            <a:spLocks noGrp="1"/>
          </p:cNvSpPr>
          <p:nvPr>
            <p:ph type="ftr" sz="quarter" idx="11"/>
          </p:nvPr>
        </p:nvSpPr>
        <p:spPr/>
        <p:txBody>
          <a:bodyPr/>
          <a:lstStyle/>
          <a:p>
            <a:endParaRPr lang="it-IT">
              <a:solidFill>
                <a:prstClr val="black">
                  <a:tint val="75000"/>
                </a:prstClr>
              </a:solidFill>
            </a:endParaRPr>
          </a:p>
        </p:txBody>
      </p:sp>
      <p:sp>
        <p:nvSpPr>
          <p:cNvPr id="6" name="Slide Number Placeholder 5"/>
          <p:cNvSpPr>
            <a:spLocks noGrp="1"/>
          </p:cNvSpPr>
          <p:nvPr>
            <p:ph type="sldNum" sz="quarter" idx="12"/>
          </p:nvPr>
        </p:nvSpPr>
        <p:spPr/>
        <p:txBody>
          <a:bodyPr/>
          <a:lstStyle/>
          <a:p>
            <a:fld id="{EB8B786F-8CA5-4144-BDEA-2ABFF2B6D2F6}"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472683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43A7103-BAEA-4C6A-8A3B-C019381E9827}" type="datetimeFigureOut">
              <a:rPr lang="it-IT" smtClean="0">
                <a:solidFill>
                  <a:prstClr val="black">
                    <a:tint val="75000"/>
                  </a:prstClr>
                </a:solidFill>
              </a:rPr>
              <a:pPr/>
              <a:t>23/03/2026</a:t>
            </a:fld>
            <a:endParaRPr lang="it-IT">
              <a:solidFill>
                <a:prstClr val="black">
                  <a:tint val="75000"/>
                </a:prstClr>
              </a:solidFill>
            </a:endParaRPr>
          </a:p>
        </p:txBody>
      </p:sp>
      <p:sp>
        <p:nvSpPr>
          <p:cNvPr id="5" name="Footer Placeholder 4"/>
          <p:cNvSpPr>
            <a:spLocks noGrp="1"/>
          </p:cNvSpPr>
          <p:nvPr>
            <p:ph type="ftr" sz="quarter" idx="11"/>
          </p:nvPr>
        </p:nvSpPr>
        <p:spPr/>
        <p:txBody>
          <a:bodyPr/>
          <a:lstStyle/>
          <a:p>
            <a:endParaRPr lang="it-IT">
              <a:solidFill>
                <a:prstClr val="black">
                  <a:tint val="75000"/>
                </a:prstClr>
              </a:solidFill>
            </a:endParaRPr>
          </a:p>
        </p:txBody>
      </p:sp>
      <p:sp>
        <p:nvSpPr>
          <p:cNvPr id="6" name="Slide Number Placeholder 5"/>
          <p:cNvSpPr>
            <a:spLocks noGrp="1"/>
          </p:cNvSpPr>
          <p:nvPr>
            <p:ph type="sldNum" sz="quarter" idx="12"/>
          </p:nvPr>
        </p:nvSpPr>
        <p:spPr/>
        <p:txBody>
          <a:bodyPr/>
          <a:lstStyle/>
          <a:p>
            <a:fld id="{EB8B786F-8CA5-4144-BDEA-2ABFF2B6D2F6}"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873520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43A7103-BAEA-4C6A-8A3B-C019381E9827}" type="datetimeFigureOut">
              <a:rPr lang="it-IT" smtClean="0">
                <a:solidFill>
                  <a:prstClr val="black">
                    <a:tint val="75000"/>
                  </a:prstClr>
                </a:solidFill>
              </a:rPr>
              <a:pPr/>
              <a:t>23/03/2026</a:t>
            </a:fld>
            <a:endParaRPr lang="it-IT">
              <a:solidFill>
                <a:prstClr val="black">
                  <a:tint val="75000"/>
                </a:prstClr>
              </a:solidFill>
            </a:endParaRPr>
          </a:p>
        </p:txBody>
      </p:sp>
      <p:sp>
        <p:nvSpPr>
          <p:cNvPr id="5" name="Footer Placeholder 4"/>
          <p:cNvSpPr>
            <a:spLocks noGrp="1"/>
          </p:cNvSpPr>
          <p:nvPr>
            <p:ph type="ftr" sz="quarter" idx="11"/>
          </p:nvPr>
        </p:nvSpPr>
        <p:spPr/>
        <p:txBody>
          <a:bodyPr/>
          <a:lstStyle/>
          <a:p>
            <a:endParaRPr lang="it-IT">
              <a:solidFill>
                <a:prstClr val="black">
                  <a:tint val="75000"/>
                </a:prstClr>
              </a:solidFill>
            </a:endParaRPr>
          </a:p>
        </p:txBody>
      </p:sp>
      <p:sp>
        <p:nvSpPr>
          <p:cNvPr id="6" name="Slide Number Placeholder 5"/>
          <p:cNvSpPr>
            <a:spLocks noGrp="1"/>
          </p:cNvSpPr>
          <p:nvPr>
            <p:ph type="sldNum" sz="quarter" idx="12"/>
          </p:nvPr>
        </p:nvSpPr>
        <p:spPr/>
        <p:txBody>
          <a:bodyPr/>
          <a:lstStyle/>
          <a:p>
            <a:fld id="{EB8B786F-8CA5-4144-BDEA-2ABFF2B6D2F6}"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169297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it-IT"/>
              <a:t>Fare clic per modificare lo stile del titolo</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E43A7103-BAEA-4C6A-8A3B-C019381E9827}" type="datetimeFigureOut">
              <a:rPr lang="it-IT" smtClean="0">
                <a:solidFill>
                  <a:prstClr val="black">
                    <a:tint val="75000"/>
                  </a:prstClr>
                </a:solidFill>
              </a:rPr>
              <a:pPr/>
              <a:t>23/03/2026</a:t>
            </a:fld>
            <a:endParaRPr lang="it-IT">
              <a:solidFill>
                <a:prstClr val="black">
                  <a:tint val="75000"/>
                </a:prstClr>
              </a:solidFill>
            </a:endParaRPr>
          </a:p>
        </p:txBody>
      </p:sp>
      <p:sp>
        <p:nvSpPr>
          <p:cNvPr id="5" name="Footer Placeholder 4"/>
          <p:cNvSpPr>
            <a:spLocks noGrp="1"/>
          </p:cNvSpPr>
          <p:nvPr>
            <p:ph type="ftr" sz="quarter" idx="11"/>
          </p:nvPr>
        </p:nvSpPr>
        <p:spPr/>
        <p:txBody>
          <a:bodyPr/>
          <a:lstStyle/>
          <a:p>
            <a:endParaRPr lang="it-IT">
              <a:solidFill>
                <a:prstClr val="black">
                  <a:tint val="75000"/>
                </a:prstClr>
              </a:solidFill>
            </a:endParaRPr>
          </a:p>
        </p:txBody>
      </p:sp>
      <p:sp>
        <p:nvSpPr>
          <p:cNvPr id="6" name="Slide Number Placeholder 5"/>
          <p:cNvSpPr>
            <a:spLocks noGrp="1"/>
          </p:cNvSpPr>
          <p:nvPr>
            <p:ph type="sldNum" sz="quarter" idx="12"/>
          </p:nvPr>
        </p:nvSpPr>
        <p:spPr/>
        <p:txBody>
          <a:bodyPr/>
          <a:lstStyle/>
          <a:p>
            <a:fld id="{EB8B786F-8CA5-4144-BDEA-2ABFF2B6D2F6}"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836452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E43A7103-BAEA-4C6A-8A3B-C019381E9827}" type="datetimeFigureOut">
              <a:rPr lang="it-IT" smtClean="0">
                <a:solidFill>
                  <a:prstClr val="black">
                    <a:tint val="75000"/>
                  </a:prstClr>
                </a:solidFill>
              </a:rPr>
              <a:pPr/>
              <a:t>23/03/2026</a:t>
            </a:fld>
            <a:endParaRPr lang="it-IT">
              <a:solidFill>
                <a:prstClr val="black">
                  <a:tint val="75000"/>
                </a:prstClr>
              </a:solidFill>
            </a:endParaRPr>
          </a:p>
        </p:txBody>
      </p:sp>
      <p:sp>
        <p:nvSpPr>
          <p:cNvPr id="6" name="Footer Placeholder 5"/>
          <p:cNvSpPr>
            <a:spLocks noGrp="1"/>
          </p:cNvSpPr>
          <p:nvPr>
            <p:ph type="ftr" sz="quarter" idx="11"/>
          </p:nvPr>
        </p:nvSpPr>
        <p:spPr/>
        <p:txBody>
          <a:bodyPr/>
          <a:lstStyle/>
          <a:p>
            <a:endParaRPr lang="it-IT">
              <a:solidFill>
                <a:prstClr val="black">
                  <a:tint val="75000"/>
                </a:prstClr>
              </a:solidFill>
            </a:endParaRPr>
          </a:p>
        </p:txBody>
      </p:sp>
      <p:sp>
        <p:nvSpPr>
          <p:cNvPr id="7" name="Slide Number Placeholder 6"/>
          <p:cNvSpPr>
            <a:spLocks noGrp="1"/>
          </p:cNvSpPr>
          <p:nvPr>
            <p:ph type="sldNum" sz="quarter" idx="12"/>
          </p:nvPr>
        </p:nvSpPr>
        <p:spPr/>
        <p:txBody>
          <a:bodyPr/>
          <a:lstStyle/>
          <a:p>
            <a:fld id="{EB8B786F-8CA5-4144-BDEA-2ABFF2B6D2F6}"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968365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839789"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6172201"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E43A7103-BAEA-4C6A-8A3B-C019381E9827}" type="datetimeFigureOut">
              <a:rPr lang="it-IT" smtClean="0">
                <a:solidFill>
                  <a:prstClr val="black">
                    <a:tint val="75000"/>
                  </a:prstClr>
                </a:solidFill>
              </a:rPr>
              <a:pPr/>
              <a:t>23/03/2026</a:t>
            </a:fld>
            <a:endParaRPr lang="it-IT">
              <a:solidFill>
                <a:prstClr val="black">
                  <a:tint val="75000"/>
                </a:prstClr>
              </a:solidFill>
            </a:endParaRPr>
          </a:p>
        </p:txBody>
      </p:sp>
      <p:sp>
        <p:nvSpPr>
          <p:cNvPr id="8" name="Footer Placeholder 7"/>
          <p:cNvSpPr>
            <a:spLocks noGrp="1"/>
          </p:cNvSpPr>
          <p:nvPr>
            <p:ph type="ftr" sz="quarter" idx="11"/>
          </p:nvPr>
        </p:nvSpPr>
        <p:spPr/>
        <p:txBody>
          <a:bodyPr/>
          <a:lstStyle/>
          <a:p>
            <a:endParaRPr lang="it-IT">
              <a:solidFill>
                <a:prstClr val="black">
                  <a:tint val="75000"/>
                </a:prstClr>
              </a:solidFill>
            </a:endParaRPr>
          </a:p>
        </p:txBody>
      </p:sp>
      <p:sp>
        <p:nvSpPr>
          <p:cNvPr id="9" name="Slide Number Placeholder 8"/>
          <p:cNvSpPr>
            <a:spLocks noGrp="1"/>
          </p:cNvSpPr>
          <p:nvPr>
            <p:ph type="sldNum" sz="quarter" idx="12"/>
          </p:nvPr>
        </p:nvSpPr>
        <p:spPr/>
        <p:txBody>
          <a:bodyPr/>
          <a:lstStyle/>
          <a:p>
            <a:fld id="{EB8B786F-8CA5-4144-BDEA-2ABFF2B6D2F6}"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788658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E43A7103-BAEA-4C6A-8A3B-C019381E9827}" type="datetimeFigureOut">
              <a:rPr lang="it-IT" smtClean="0">
                <a:solidFill>
                  <a:prstClr val="black">
                    <a:tint val="75000"/>
                  </a:prstClr>
                </a:solidFill>
              </a:rPr>
              <a:pPr/>
              <a:t>23/03/2026</a:t>
            </a:fld>
            <a:endParaRPr lang="it-IT">
              <a:solidFill>
                <a:prstClr val="black">
                  <a:tint val="75000"/>
                </a:prstClr>
              </a:solidFill>
            </a:endParaRPr>
          </a:p>
        </p:txBody>
      </p:sp>
      <p:sp>
        <p:nvSpPr>
          <p:cNvPr id="4" name="Footer Placeholder 3"/>
          <p:cNvSpPr>
            <a:spLocks noGrp="1"/>
          </p:cNvSpPr>
          <p:nvPr>
            <p:ph type="ftr" sz="quarter" idx="11"/>
          </p:nvPr>
        </p:nvSpPr>
        <p:spPr/>
        <p:txBody>
          <a:bodyPr/>
          <a:lstStyle/>
          <a:p>
            <a:endParaRPr lang="it-IT">
              <a:solidFill>
                <a:prstClr val="black">
                  <a:tint val="75000"/>
                </a:prstClr>
              </a:solidFill>
            </a:endParaRPr>
          </a:p>
        </p:txBody>
      </p:sp>
      <p:sp>
        <p:nvSpPr>
          <p:cNvPr id="5" name="Slide Number Placeholder 4"/>
          <p:cNvSpPr>
            <a:spLocks noGrp="1"/>
          </p:cNvSpPr>
          <p:nvPr>
            <p:ph type="sldNum" sz="quarter" idx="12"/>
          </p:nvPr>
        </p:nvSpPr>
        <p:spPr/>
        <p:txBody>
          <a:bodyPr/>
          <a:lstStyle/>
          <a:p>
            <a:fld id="{EB8B786F-8CA5-4144-BDEA-2ABFF2B6D2F6}"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89424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3A7103-BAEA-4C6A-8A3B-C019381E9827}" type="datetimeFigureOut">
              <a:rPr lang="it-IT" smtClean="0">
                <a:solidFill>
                  <a:prstClr val="black">
                    <a:tint val="75000"/>
                  </a:prstClr>
                </a:solidFill>
              </a:rPr>
              <a:pPr/>
              <a:t>23/03/2026</a:t>
            </a:fld>
            <a:endParaRPr lang="it-IT">
              <a:solidFill>
                <a:prstClr val="black">
                  <a:tint val="75000"/>
                </a:prstClr>
              </a:solidFill>
            </a:endParaRPr>
          </a:p>
        </p:txBody>
      </p:sp>
      <p:sp>
        <p:nvSpPr>
          <p:cNvPr id="3" name="Footer Placeholder 2"/>
          <p:cNvSpPr>
            <a:spLocks noGrp="1"/>
          </p:cNvSpPr>
          <p:nvPr>
            <p:ph type="ftr" sz="quarter" idx="11"/>
          </p:nvPr>
        </p:nvSpPr>
        <p:spPr/>
        <p:txBody>
          <a:bodyPr/>
          <a:lstStyle/>
          <a:p>
            <a:endParaRPr lang="it-IT">
              <a:solidFill>
                <a:prstClr val="black">
                  <a:tint val="75000"/>
                </a:prstClr>
              </a:solidFill>
            </a:endParaRPr>
          </a:p>
        </p:txBody>
      </p:sp>
      <p:sp>
        <p:nvSpPr>
          <p:cNvPr id="4" name="Slide Number Placeholder 3"/>
          <p:cNvSpPr>
            <a:spLocks noGrp="1"/>
          </p:cNvSpPr>
          <p:nvPr>
            <p:ph type="sldNum" sz="quarter" idx="12"/>
          </p:nvPr>
        </p:nvSpPr>
        <p:spPr/>
        <p:txBody>
          <a:bodyPr/>
          <a:lstStyle/>
          <a:p>
            <a:fld id="{EB8B786F-8CA5-4144-BDEA-2ABFF2B6D2F6}"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999602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E43A7103-BAEA-4C6A-8A3B-C019381E9827}" type="datetimeFigureOut">
              <a:rPr lang="it-IT" smtClean="0">
                <a:solidFill>
                  <a:prstClr val="black">
                    <a:tint val="75000"/>
                  </a:prstClr>
                </a:solidFill>
              </a:rPr>
              <a:pPr/>
              <a:t>23/03/2026</a:t>
            </a:fld>
            <a:endParaRPr lang="it-IT">
              <a:solidFill>
                <a:prstClr val="black">
                  <a:tint val="75000"/>
                </a:prstClr>
              </a:solidFill>
            </a:endParaRPr>
          </a:p>
        </p:txBody>
      </p:sp>
      <p:sp>
        <p:nvSpPr>
          <p:cNvPr id="6" name="Footer Placeholder 5"/>
          <p:cNvSpPr>
            <a:spLocks noGrp="1"/>
          </p:cNvSpPr>
          <p:nvPr>
            <p:ph type="ftr" sz="quarter" idx="11"/>
          </p:nvPr>
        </p:nvSpPr>
        <p:spPr/>
        <p:txBody>
          <a:bodyPr/>
          <a:lstStyle/>
          <a:p>
            <a:endParaRPr lang="it-IT">
              <a:solidFill>
                <a:prstClr val="black">
                  <a:tint val="75000"/>
                </a:prstClr>
              </a:solidFill>
            </a:endParaRPr>
          </a:p>
        </p:txBody>
      </p:sp>
      <p:sp>
        <p:nvSpPr>
          <p:cNvPr id="7" name="Slide Number Placeholder 6"/>
          <p:cNvSpPr>
            <a:spLocks noGrp="1"/>
          </p:cNvSpPr>
          <p:nvPr>
            <p:ph type="sldNum" sz="quarter" idx="12"/>
          </p:nvPr>
        </p:nvSpPr>
        <p:spPr/>
        <p:txBody>
          <a:bodyPr/>
          <a:lstStyle/>
          <a:p>
            <a:fld id="{EB8B786F-8CA5-4144-BDEA-2ABFF2B6D2F6}"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011840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E43A7103-BAEA-4C6A-8A3B-C019381E9827}" type="datetimeFigureOut">
              <a:rPr lang="it-IT" smtClean="0">
                <a:solidFill>
                  <a:prstClr val="black">
                    <a:tint val="75000"/>
                  </a:prstClr>
                </a:solidFill>
              </a:rPr>
              <a:pPr/>
              <a:t>23/03/2026</a:t>
            </a:fld>
            <a:endParaRPr lang="it-IT">
              <a:solidFill>
                <a:prstClr val="black">
                  <a:tint val="75000"/>
                </a:prstClr>
              </a:solidFill>
            </a:endParaRPr>
          </a:p>
        </p:txBody>
      </p:sp>
      <p:sp>
        <p:nvSpPr>
          <p:cNvPr id="6" name="Footer Placeholder 5"/>
          <p:cNvSpPr>
            <a:spLocks noGrp="1"/>
          </p:cNvSpPr>
          <p:nvPr>
            <p:ph type="ftr" sz="quarter" idx="11"/>
          </p:nvPr>
        </p:nvSpPr>
        <p:spPr/>
        <p:txBody>
          <a:bodyPr/>
          <a:lstStyle/>
          <a:p>
            <a:endParaRPr lang="it-IT">
              <a:solidFill>
                <a:prstClr val="black">
                  <a:tint val="75000"/>
                </a:prstClr>
              </a:solidFill>
            </a:endParaRPr>
          </a:p>
        </p:txBody>
      </p:sp>
      <p:sp>
        <p:nvSpPr>
          <p:cNvPr id="7" name="Slide Number Placeholder 6"/>
          <p:cNvSpPr>
            <a:spLocks noGrp="1"/>
          </p:cNvSpPr>
          <p:nvPr>
            <p:ph type="sldNum" sz="quarter" idx="12"/>
          </p:nvPr>
        </p:nvSpPr>
        <p:spPr/>
        <p:txBody>
          <a:bodyPr/>
          <a:lstStyle/>
          <a:p>
            <a:fld id="{EB8B786F-8CA5-4144-BDEA-2ABFF2B6D2F6}"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050497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extLst>
              <a:ext uri="{BEBA8EAE-BF5A-486C-A8C5-ECC9F3942E4B}">
                <a14:imgProps xmlns:a14="http://schemas.microsoft.com/office/drawing/2010/main">
                  <a14:imgLayer r:embed="rId14">
                    <a14:imgEffect>
                      <a14:brightnessContrast bright="8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3A7103-BAEA-4C6A-8A3B-C019381E9827}" type="datetimeFigureOut">
              <a:rPr lang="it-IT" smtClean="0">
                <a:solidFill>
                  <a:prstClr val="black">
                    <a:tint val="75000"/>
                  </a:prstClr>
                </a:solidFill>
              </a:rPr>
              <a:pPr/>
              <a:t>23/03/2026</a:t>
            </a:fld>
            <a:endParaRPr lang="it-IT">
              <a:solidFill>
                <a:prstClr val="black">
                  <a:tint val="75000"/>
                </a:prst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8B786F-8CA5-4144-BDEA-2ABFF2B6D2F6}"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4549629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mailto:outgoing.erasmus@unifi.it"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sc-politiche.unifi.it/vp-297-al-rientro-dalla-mobilita.html"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sc-politiche.unifi.it/upload/sub/mobilita-internazionale/Tutorials/OUTGOING/Handbook%20Studenti%20OUTGOING.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outgoing.erasmus@unifi.it" TargetMode="External"/><Relationship Id="rId2" Type="http://schemas.openxmlformats.org/officeDocument/2006/relationships/hyperlink" Target="mailto:relint@scpol.unifi.it"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mailto:relint@scpol.unifi.i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rotWithShape="1">
          <a:blip r:embed="rId2">
            <a:extLst>
              <a:ext uri="{28A0092B-C50C-407E-A947-70E740481C1C}">
                <a14:useLocalDpi xmlns:a14="http://schemas.microsoft.com/office/drawing/2010/main" val="0"/>
              </a:ext>
            </a:extLst>
          </a:blip>
          <a:srcRect r="3391"/>
          <a:stretch/>
        </p:blipFill>
        <p:spPr>
          <a:xfrm>
            <a:off x="1524000" y="810515"/>
            <a:ext cx="9144000" cy="6038250"/>
          </a:xfrm>
          <a:prstGeom prst="rect">
            <a:avLst/>
          </a:prstGeom>
        </p:spPr>
      </p:pic>
      <p:sp>
        <p:nvSpPr>
          <p:cNvPr id="5" name="CasellaDiTesto 4"/>
          <p:cNvSpPr txBox="1"/>
          <p:nvPr/>
        </p:nvSpPr>
        <p:spPr>
          <a:xfrm>
            <a:off x="3521409" y="234974"/>
            <a:ext cx="7146591" cy="584776"/>
          </a:xfrm>
          <a:prstGeom prst="rect">
            <a:avLst/>
          </a:prstGeom>
          <a:noFill/>
        </p:spPr>
        <p:txBody>
          <a:bodyPr wrap="square" rtlCol="0">
            <a:spAutoFit/>
          </a:bodyPr>
          <a:lstStyle/>
          <a:p>
            <a:pPr algn="r"/>
            <a:r>
              <a:rPr lang="it-IT" sz="3200" b="1" dirty="0">
                <a:solidFill>
                  <a:srgbClr val="FFFFFF"/>
                </a:solidFill>
                <a:latin typeface="Calibri"/>
              </a:rPr>
              <a:t>Scuola di Scienze Politiche ‘Cesare Alfieri’</a:t>
            </a:r>
          </a:p>
        </p:txBody>
      </p:sp>
      <p:sp>
        <p:nvSpPr>
          <p:cNvPr id="7" name="CasellaDiTesto 6"/>
          <p:cNvSpPr txBox="1"/>
          <p:nvPr/>
        </p:nvSpPr>
        <p:spPr>
          <a:xfrm>
            <a:off x="8506215" y="6469138"/>
            <a:ext cx="2027863" cy="307777"/>
          </a:xfrm>
          <a:prstGeom prst="rect">
            <a:avLst/>
          </a:prstGeom>
          <a:solidFill>
            <a:schemeClr val="accent5">
              <a:lumMod val="50000"/>
            </a:schemeClr>
          </a:solidFill>
        </p:spPr>
        <p:txBody>
          <a:bodyPr wrap="none">
            <a:spAutoFit/>
          </a:bodyPr>
          <a:lstStyle/>
          <a:p>
            <a:pPr algn="ctr">
              <a:defRPr/>
            </a:pPr>
            <a:r>
              <a:rPr lang="it-IT" sz="1400" dirty="0">
                <a:ln w="18415" cmpd="sng">
                  <a:solidFill>
                    <a:srgbClr val="FFFFFF"/>
                  </a:solidFill>
                  <a:prstDash val="solid"/>
                </a:ln>
                <a:solidFill>
                  <a:srgbClr val="4472C4">
                    <a:lumMod val="75000"/>
                  </a:srgbClr>
                </a:solidFill>
                <a:effectLst>
                  <a:outerShdw blurRad="38100" dist="38100" dir="2700000" algn="tl">
                    <a:srgbClr val="000000">
                      <a:alpha val="43137"/>
                    </a:srgbClr>
                  </a:outerShdw>
                </a:effectLst>
                <a:latin typeface=""/>
              </a:rPr>
              <a:t>www.sc-politiche.unifi.it</a:t>
            </a:r>
          </a:p>
        </p:txBody>
      </p:sp>
      <p:sp>
        <p:nvSpPr>
          <p:cNvPr id="2" name="CasellaDiTesto 1"/>
          <p:cNvSpPr txBox="1"/>
          <p:nvPr/>
        </p:nvSpPr>
        <p:spPr>
          <a:xfrm>
            <a:off x="5728422" y="1164691"/>
            <a:ext cx="4623630" cy="954107"/>
          </a:xfrm>
          <a:prstGeom prst="rect">
            <a:avLst/>
          </a:prstGeom>
          <a:noFill/>
        </p:spPr>
        <p:txBody>
          <a:bodyPr wrap="square" rtlCol="0">
            <a:spAutoFit/>
          </a:bodyPr>
          <a:lstStyle/>
          <a:p>
            <a:pPr algn="ctr"/>
            <a:r>
              <a:rPr lang="it-IT" sz="2800" b="1" dirty="0">
                <a:solidFill>
                  <a:srgbClr val="000090"/>
                </a:solidFill>
                <a:latin typeface="Calibri"/>
              </a:rPr>
              <a:t>Incontro vincitori Erasmus+ Studio 2026/2027</a:t>
            </a:r>
          </a:p>
        </p:txBody>
      </p:sp>
    </p:spTree>
    <p:extLst>
      <p:ext uri="{BB962C8B-B14F-4D97-AF65-F5344CB8AC3E}">
        <p14:creationId xmlns:p14="http://schemas.microsoft.com/office/powerpoint/2010/main" val="917288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74320" y="1153897"/>
            <a:ext cx="11853949" cy="5554473"/>
          </a:xfrm>
        </p:spPr>
        <p:txBody>
          <a:bodyPr>
            <a:noAutofit/>
          </a:bodyPr>
          <a:lstStyle/>
          <a:p>
            <a:pPr marL="0" indent="0" algn="just">
              <a:buNone/>
            </a:pPr>
            <a:r>
              <a:rPr lang="it-IT" dirty="0"/>
              <a:t>Il Learning </a:t>
            </a:r>
            <a:r>
              <a:rPr lang="it-IT" dirty="0" err="1"/>
              <a:t>agreement</a:t>
            </a:r>
            <a:r>
              <a:rPr lang="it-IT" dirty="0"/>
              <a:t> approvato deve essere congruo con la durata della mobilità e il numero di crediti equivalente al corrispondente periodo di studio presso UNIFI (indicativamente 60 crediti per un intero anno accademico, 30 crediti per un semestre).</a:t>
            </a:r>
          </a:p>
          <a:p>
            <a:pPr marL="0" indent="0" algn="just">
              <a:buNone/>
            </a:pPr>
            <a:r>
              <a:rPr lang="it-IT" dirty="0"/>
              <a:t>È possibile inserire esami obbligatori o esami a scelta libera. </a:t>
            </a:r>
          </a:p>
          <a:p>
            <a:pPr marL="0" indent="0" algn="ctr">
              <a:buNone/>
            </a:pPr>
            <a:r>
              <a:rPr lang="it-IT" dirty="0"/>
              <a:t>La </a:t>
            </a:r>
            <a:r>
              <a:rPr lang="it-IT" b="1" dirty="0"/>
              <a:t>corrispondenza</a:t>
            </a:r>
            <a:r>
              <a:rPr lang="it-IT" dirty="0"/>
              <a:t> deve essere:</a:t>
            </a:r>
            <a:br>
              <a:rPr lang="it-IT" dirty="0"/>
            </a:br>
            <a:endParaRPr lang="it-IT" dirty="0"/>
          </a:p>
          <a:p>
            <a:pPr>
              <a:buFontTx/>
              <a:buChar char="-"/>
            </a:pPr>
            <a:r>
              <a:rPr lang="it-IT" dirty="0"/>
              <a:t>di </a:t>
            </a:r>
            <a:r>
              <a:rPr lang="it-IT" b="1" dirty="0"/>
              <a:t>area disciplinare </a:t>
            </a:r>
            <a:r>
              <a:rPr lang="it-IT" dirty="0"/>
              <a:t>(es. Esame politologico per esame politologico MA NON Esame economico per esame storico):</a:t>
            </a:r>
          </a:p>
          <a:p>
            <a:pPr marL="0" indent="0">
              <a:buNone/>
            </a:pPr>
            <a:endParaRPr lang="it-IT" dirty="0"/>
          </a:p>
          <a:p>
            <a:pPr>
              <a:buFontTx/>
              <a:buChar char="-"/>
            </a:pPr>
            <a:r>
              <a:rPr lang="it-IT" dirty="0"/>
              <a:t>di </a:t>
            </a:r>
            <a:r>
              <a:rPr lang="it-IT" b="1" dirty="0"/>
              <a:t>crediti</a:t>
            </a:r>
            <a:r>
              <a:rPr lang="it-IT" dirty="0"/>
              <a:t> (per quanto possibile, entro 3 crediti di differenza massimi)</a:t>
            </a:r>
          </a:p>
        </p:txBody>
      </p:sp>
      <p:sp>
        <p:nvSpPr>
          <p:cNvPr id="4" name="Titolo 1"/>
          <p:cNvSpPr txBox="1">
            <a:spLocks/>
          </p:cNvSpPr>
          <p:nvPr/>
        </p:nvSpPr>
        <p:spPr>
          <a:xfrm>
            <a:off x="3496749" y="86303"/>
            <a:ext cx="6423764" cy="75206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b="1" dirty="0">
                <a:solidFill>
                  <a:prstClr val="white"/>
                </a:solidFill>
                <a:latin typeface="Calibri"/>
              </a:rPr>
              <a:t>LEARNING AGREEMENT</a:t>
            </a:r>
          </a:p>
        </p:txBody>
      </p:sp>
    </p:spTree>
    <p:extLst>
      <p:ext uri="{BB962C8B-B14F-4D97-AF65-F5344CB8AC3E}">
        <p14:creationId xmlns:p14="http://schemas.microsoft.com/office/powerpoint/2010/main" val="2125378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56211" y="1030608"/>
            <a:ext cx="11105804" cy="5601101"/>
          </a:xfrm>
        </p:spPr>
        <p:txBody>
          <a:bodyPr>
            <a:normAutofit/>
          </a:bodyPr>
          <a:lstStyle/>
          <a:p>
            <a:pPr marL="514350" indent="-514350" algn="just">
              <a:lnSpc>
                <a:spcPct val="110000"/>
              </a:lnSpc>
              <a:buFont typeface="+mj-lt"/>
              <a:buAutoNum type="arabicPeriod"/>
            </a:pPr>
            <a:r>
              <a:rPr lang="it-IT" b="1" dirty="0"/>
              <a:t>Compilazione e validazione del LEARNING AGREEMENT online.</a:t>
            </a:r>
          </a:p>
          <a:p>
            <a:pPr marL="514350" indent="-514350" algn="just">
              <a:buFont typeface="+mj-lt"/>
              <a:buAutoNum type="arabicPeriod"/>
            </a:pPr>
            <a:r>
              <a:rPr lang="it-IT" b="1" dirty="0"/>
              <a:t>FIRMA DEL CONTRATTO. </a:t>
            </a:r>
            <a:r>
              <a:rPr lang="it-IT" dirty="0"/>
              <a:t>Prima della partenza è OBBLIGATORIO firmare il contratto finanziario (accordo individuale di mobilità Erasmus).Non è possibile firmare il contratto se il Learning </a:t>
            </a:r>
            <a:r>
              <a:rPr lang="it-IT" dirty="0" err="1"/>
              <a:t>agreement</a:t>
            </a:r>
            <a:r>
              <a:rPr lang="it-IT" dirty="0"/>
              <a:t> non è stato ancora approvato. La predisposizione del contratto finanziario riporterà, per ogni studente vincitore, l’importo della Borsa di mobilità così come deliberato dagli Organi di Ateneo. Ogni studente riceverà le indicazioni sulla compilazione e firma del contratto alla propria mail istituzionale nome.cognome@stud.unifi.it</a:t>
            </a:r>
          </a:p>
          <a:p>
            <a:pPr marL="514350" indent="-514350" algn="just">
              <a:buFont typeface="+mj-lt"/>
              <a:buAutoNum type="arabicPeriod"/>
            </a:pPr>
            <a:endParaRPr lang="it-IT" dirty="0"/>
          </a:p>
          <a:p>
            <a:pPr marL="514350" indent="-514350" algn="just">
              <a:buFont typeface="+mj-lt"/>
              <a:buAutoNum type="arabicPeriod"/>
            </a:pPr>
            <a:r>
              <a:rPr lang="it-IT" b="1" dirty="0"/>
              <a:t>Rinnovare l’iscrizione a UNIFI per l’A.A. 2025/2026 in qualità di studente a tempo pieno e secondo le opportune modalità.</a:t>
            </a:r>
          </a:p>
        </p:txBody>
      </p:sp>
      <p:sp>
        <p:nvSpPr>
          <p:cNvPr id="4" name="Titolo 1"/>
          <p:cNvSpPr txBox="1">
            <a:spLocks/>
          </p:cNvSpPr>
          <p:nvPr/>
        </p:nvSpPr>
        <p:spPr>
          <a:xfrm>
            <a:off x="3496749" y="86303"/>
            <a:ext cx="6423764" cy="75206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b="1" dirty="0">
                <a:solidFill>
                  <a:prstClr val="white"/>
                </a:solidFill>
                <a:latin typeface="Calibri"/>
              </a:rPr>
              <a:t>PRIMA DI PARTIRE</a:t>
            </a:r>
          </a:p>
        </p:txBody>
      </p:sp>
    </p:spTree>
    <p:extLst>
      <p:ext uri="{BB962C8B-B14F-4D97-AF65-F5344CB8AC3E}">
        <p14:creationId xmlns:p14="http://schemas.microsoft.com/office/powerpoint/2010/main" val="28382629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56211" y="1030608"/>
            <a:ext cx="11105804" cy="5601101"/>
          </a:xfrm>
        </p:spPr>
        <p:txBody>
          <a:bodyPr>
            <a:normAutofit lnSpcReduction="10000"/>
          </a:bodyPr>
          <a:lstStyle/>
          <a:p>
            <a:pPr marL="0" indent="0" algn="just">
              <a:lnSpc>
                <a:spcPct val="110000"/>
              </a:lnSpc>
              <a:buNone/>
            </a:pPr>
            <a:r>
              <a:rPr lang="it-IT" dirty="0"/>
              <a:t>Il sostegno finanziario alla mobilità (c.d. Borsa di mobilità) non copre tutte le spese ma è da considerarsi come un contributo alle maggiori spese legate al soggiorno all’estero. La borsa sarà attribuita agli studenti vincitori sulla base delle delibere degli Organi di Ateneo.</a:t>
            </a:r>
          </a:p>
          <a:p>
            <a:pPr marL="0" indent="0" algn="just">
              <a:lnSpc>
                <a:spcPct val="150000"/>
              </a:lnSpc>
              <a:spcBef>
                <a:spcPts val="0"/>
              </a:spcBef>
              <a:buNone/>
            </a:pPr>
            <a:endParaRPr lang="it-IT" dirty="0"/>
          </a:p>
          <a:p>
            <a:pPr marL="0" indent="0" algn="just">
              <a:lnSpc>
                <a:spcPct val="150000"/>
              </a:lnSpc>
              <a:spcBef>
                <a:spcPts val="0"/>
              </a:spcBef>
              <a:buNone/>
            </a:pPr>
            <a:r>
              <a:rPr lang="it-IT" dirty="0"/>
              <a:t>La</a:t>
            </a:r>
            <a:r>
              <a:rPr lang="it-IT" b="1" dirty="0"/>
              <a:t> borsa di mobilità per la Long </a:t>
            </a:r>
            <a:r>
              <a:rPr lang="it-IT" b="1" dirty="0" err="1"/>
              <a:t>mobility</a:t>
            </a:r>
            <a:r>
              <a:rPr lang="it-IT" b="1" dirty="0"/>
              <a:t> (2-12 mesi) </a:t>
            </a:r>
            <a:r>
              <a:rPr lang="it-IT" dirty="0"/>
              <a:t>è così articolata: </a:t>
            </a:r>
          </a:p>
          <a:p>
            <a:pPr marL="0" indent="0" algn="just">
              <a:lnSpc>
                <a:spcPct val="150000"/>
              </a:lnSpc>
              <a:spcBef>
                <a:spcPts val="0"/>
              </a:spcBef>
              <a:buNone/>
            </a:pPr>
            <a:r>
              <a:rPr lang="it-IT" b="1" dirty="0"/>
              <a:t>1. una borsa di mobilità su fondi della Commissione Europea (c.d. borsa Erasmus) </a:t>
            </a:r>
            <a:r>
              <a:rPr lang="it-IT" dirty="0"/>
              <a:t>il cui importo mensile è stabilito dall'Agenzia Nazionale Erasmus INDIRE. </a:t>
            </a:r>
            <a:r>
              <a:rPr lang="it-IT" b="1" dirty="0"/>
              <a:t>L’importo mensile della borsa varia a seconda del Paese di destinazione.</a:t>
            </a:r>
          </a:p>
          <a:p>
            <a:pPr marL="0" indent="0" algn="just">
              <a:lnSpc>
                <a:spcPct val="110000"/>
              </a:lnSpc>
              <a:buNone/>
            </a:pPr>
            <a:endParaRPr lang="it-IT" b="1" dirty="0">
              <a:latin typeface="+mj-lt"/>
            </a:endParaRPr>
          </a:p>
        </p:txBody>
      </p:sp>
      <p:sp>
        <p:nvSpPr>
          <p:cNvPr id="4" name="Titolo 1"/>
          <p:cNvSpPr txBox="1">
            <a:spLocks/>
          </p:cNvSpPr>
          <p:nvPr/>
        </p:nvSpPr>
        <p:spPr>
          <a:xfrm>
            <a:off x="3496749" y="86303"/>
            <a:ext cx="6423764" cy="75206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b="1" dirty="0">
                <a:solidFill>
                  <a:prstClr val="white"/>
                </a:solidFill>
                <a:latin typeface="Calibri"/>
              </a:rPr>
              <a:t>BORSA DI MOBILITA’</a:t>
            </a:r>
          </a:p>
        </p:txBody>
      </p:sp>
    </p:spTree>
    <p:extLst>
      <p:ext uri="{BB962C8B-B14F-4D97-AF65-F5344CB8AC3E}">
        <p14:creationId xmlns:p14="http://schemas.microsoft.com/office/powerpoint/2010/main" val="16804799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txBox="1">
            <a:spLocks/>
          </p:cNvSpPr>
          <p:nvPr/>
        </p:nvSpPr>
        <p:spPr>
          <a:xfrm>
            <a:off x="3496749" y="86303"/>
            <a:ext cx="6423764" cy="752068"/>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b="1" dirty="0">
                <a:solidFill>
                  <a:prstClr val="white"/>
                </a:solidFill>
                <a:latin typeface="Calibri"/>
              </a:rPr>
              <a:t>Finanziamento della mobilità</a:t>
            </a:r>
          </a:p>
        </p:txBody>
      </p:sp>
      <p:sp>
        <p:nvSpPr>
          <p:cNvPr id="9" name="Segnaposto contenuto 8">
            <a:extLst>
              <a:ext uri="{FF2B5EF4-FFF2-40B4-BE49-F238E27FC236}">
                <a16:creationId xmlns:a16="http://schemas.microsoft.com/office/drawing/2014/main" id="{08ED8603-C9C1-2ACE-6020-9ACBEC39587A}"/>
              </a:ext>
            </a:extLst>
          </p:cNvPr>
          <p:cNvSpPr>
            <a:spLocks noGrp="1"/>
          </p:cNvSpPr>
          <p:nvPr>
            <p:ph idx="1"/>
          </p:nvPr>
        </p:nvSpPr>
        <p:spPr/>
        <p:txBody>
          <a:bodyPr/>
          <a:lstStyle/>
          <a:p>
            <a:endParaRPr lang="it-IT" dirty="0"/>
          </a:p>
        </p:txBody>
      </p:sp>
      <p:pic>
        <p:nvPicPr>
          <p:cNvPr id="11" name="Immagine 10">
            <a:extLst>
              <a:ext uri="{FF2B5EF4-FFF2-40B4-BE49-F238E27FC236}">
                <a16:creationId xmlns:a16="http://schemas.microsoft.com/office/drawing/2014/main" id="{D47C31F7-52B0-C8A6-33F4-834506F51CE9}"/>
              </a:ext>
            </a:extLst>
          </p:cNvPr>
          <p:cNvPicPr>
            <a:picLocks noChangeAspect="1"/>
          </p:cNvPicPr>
          <p:nvPr/>
        </p:nvPicPr>
        <p:blipFill>
          <a:blip r:embed="rId2"/>
          <a:stretch>
            <a:fillRect/>
          </a:stretch>
        </p:blipFill>
        <p:spPr>
          <a:xfrm>
            <a:off x="838200" y="1639156"/>
            <a:ext cx="10264974" cy="4213004"/>
          </a:xfrm>
          <a:prstGeom prst="rect">
            <a:avLst/>
          </a:prstGeom>
        </p:spPr>
      </p:pic>
    </p:spTree>
    <p:extLst>
      <p:ext uri="{BB962C8B-B14F-4D97-AF65-F5344CB8AC3E}">
        <p14:creationId xmlns:p14="http://schemas.microsoft.com/office/powerpoint/2010/main" val="41160896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txBox="1">
            <a:spLocks/>
          </p:cNvSpPr>
          <p:nvPr/>
        </p:nvSpPr>
        <p:spPr>
          <a:xfrm>
            <a:off x="3496749" y="86303"/>
            <a:ext cx="8178416" cy="75206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b="1" dirty="0">
                <a:solidFill>
                  <a:prstClr val="white"/>
                </a:solidFill>
                <a:latin typeface="Calibri"/>
              </a:rPr>
              <a:t>Finanziamento della mobilità</a:t>
            </a:r>
          </a:p>
        </p:txBody>
      </p:sp>
      <p:sp>
        <p:nvSpPr>
          <p:cNvPr id="3" name="Segnaposto contenuto 2"/>
          <p:cNvSpPr>
            <a:spLocks noGrp="1"/>
          </p:cNvSpPr>
          <p:nvPr>
            <p:ph idx="1"/>
          </p:nvPr>
        </p:nvSpPr>
        <p:spPr>
          <a:xfrm>
            <a:off x="236033" y="1033887"/>
            <a:ext cx="11729225" cy="5578785"/>
          </a:xfrm>
        </p:spPr>
        <p:txBody>
          <a:bodyPr>
            <a:normAutofit/>
          </a:bodyPr>
          <a:lstStyle/>
          <a:p>
            <a:pPr marL="0" indent="0" algn="just">
              <a:lnSpc>
                <a:spcPct val="150000"/>
              </a:lnSpc>
              <a:spcBef>
                <a:spcPts val="0"/>
              </a:spcBef>
              <a:buNone/>
            </a:pPr>
            <a:r>
              <a:rPr lang="it-IT" sz="2000" dirty="0"/>
              <a:t>2. un’eventuale integrazione finanziata dal Ministero dell’Università e della Ricerca o dalla Commissione Europea. Possono avere diritto a tale integrazione gli studenti iscritti fino ad un anno oltre la durata prevista del corso di studio. Gli importi verranno assegnati in base alla disponibilità dei fondi e seguendo precise regole stabilite dagli Organi di Ateneo entro il prossimo mese di luglio 2026. L’integrazione sarà erogata allo studente in base al valore ISEE dichiarato dallo studente ai fini della riduzione del contributo onnicomprensivo per l’a.a.2025/2026, secondo le scadenze e le modalità di comunicazione indicate nel Manifesto degli Studi 2025/2026 art.13.4. Gli studenti che non rendono nota l’informazione relativa al valore del proprio ISEE secondo le modalità e le scadenze indicate nel Manifesto 2025/2026, verranno inseriti nella fascia massima di ISEE. Le fasce ISEE aventi diritto al contributo integrativo per la mobilità Erasmus+ studio 2026/2027 verranno definite dagli Organi di Ateneo entro il prossimo mese di luglio 2026. </a:t>
            </a:r>
          </a:p>
          <a:p>
            <a:pPr marL="0" indent="0" algn="just">
              <a:lnSpc>
                <a:spcPct val="150000"/>
              </a:lnSpc>
              <a:spcBef>
                <a:spcPts val="0"/>
              </a:spcBef>
              <a:buNone/>
            </a:pPr>
            <a:r>
              <a:rPr lang="it-IT" sz="2000" dirty="0"/>
              <a:t>3. Un contributo per il viaggio in base alla distanza chilometrica</a:t>
            </a:r>
          </a:p>
        </p:txBody>
      </p:sp>
    </p:spTree>
    <p:extLst>
      <p:ext uri="{BB962C8B-B14F-4D97-AF65-F5344CB8AC3E}">
        <p14:creationId xmlns:p14="http://schemas.microsoft.com/office/powerpoint/2010/main" val="15085275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txBox="1">
            <a:spLocks/>
          </p:cNvSpPr>
          <p:nvPr/>
        </p:nvSpPr>
        <p:spPr>
          <a:xfrm>
            <a:off x="3496749" y="86303"/>
            <a:ext cx="6423764" cy="752068"/>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b="1" dirty="0">
                <a:solidFill>
                  <a:prstClr val="white"/>
                </a:solidFill>
                <a:latin typeface="Calibri"/>
              </a:rPr>
              <a:t>Finanziamento della mobilità</a:t>
            </a:r>
          </a:p>
        </p:txBody>
      </p:sp>
      <p:sp>
        <p:nvSpPr>
          <p:cNvPr id="3" name="Segnaposto contenuto 2"/>
          <p:cNvSpPr>
            <a:spLocks noGrp="1"/>
          </p:cNvSpPr>
          <p:nvPr>
            <p:ph idx="1"/>
          </p:nvPr>
        </p:nvSpPr>
        <p:spPr>
          <a:xfrm>
            <a:off x="211873" y="1070518"/>
            <a:ext cx="11809142" cy="5151862"/>
          </a:xfrm>
        </p:spPr>
        <p:txBody>
          <a:bodyPr>
            <a:normAutofit/>
          </a:bodyPr>
          <a:lstStyle/>
          <a:p>
            <a:pPr marL="0" indent="0" algn="just">
              <a:lnSpc>
                <a:spcPct val="150000"/>
              </a:lnSpc>
              <a:spcBef>
                <a:spcPts val="0"/>
              </a:spcBef>
              <a:buNone/>
            </a:pPr>
            <a:r>
              <a:rPr lang="it-IT" sz="2600" b="1" dirty="0"/>
              <a:t>CONTRIBUTO AZIENDA REGIONALE DSU</a:t>
            </a:r>
          </a:p>
          <a:p>
            <a:pPr marL="0" indent="0" algn="just">
              <a:lnSpc>
                <a:spcPct val="150000"/>
              </a:lnSpc>
              <a:spcBef>
                <a:spcPts val="0"/>
              </a:spcBef>
              <a:buNone/>
            </a:pPr>
            <a:r>
              <a:rPr lang="it-IT" sz="2400" dirty="0"/>
              <a:t>Gli studenti vincitori di una mobilità Erasmus e titolari di una borsa di studio dell’Azienda Regionale per il Diritto allo Studio possono ricevere un ulteriore contributo che consiste in una somma di denaro omnicomprensiva rapportata ai mesi di permanenza all’estero. Per maggiori informazioni è necessario contattare l’Azienda Regionale per il Diritto allo Studio https://www.dsu.toscana.it/sedi-e-contatti </a:t>
            </a:r>
            <a:endParaRPr lang="it-IT" sz="2600" dirty="0"/>
          </a:p>
          <a:p>
            <a:pPr marL="0" indent="0">
              <a:buNone/>
            </a:pPr>
            <a:endParaRPr lang="it-IT" dirty="0"/>
          </a:p>
        </p:txBody>
      </p:sp>
    </p:spTree>
    <p:extLst>
      <p:ext uri="{BB962C8B-B14F-4D97-AF65-F5344CB8AC3E}">
        <p14:creationId xmlns:p14="http://schemas.microsoft.com/office/powerpoint/2010/main" val="11969149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99011" y="981292"/>
            <a:ext cx="11792989" cy="5790405"/>
          </a:xfrm>
        </p:spPr>
        <p:txBody>
          <a:bodyPr>
            <a:normAutofit/>
          </a:bodyPr>
          <a:lstStyle/>
          <a:p>
            <a:pPr marL="0" indent="0" algn="just">
              <a:buNone/>
            </a:pPr>
            <a:r>
              <a:rPr lang="it-IT" b="1" dirty="0"/>
              <a:t>Dichiarazione di arrivo (</a:t>
            </a:r>
            <a:r>
              <a:rPr lang="it-IT" b="1" dirty="0" err="1"/>
              <a:t>confirmation</a:t>
            </a:r>
            <a:r>
              <a:rPr lang="it-IT" b="1" dirty="0"/>
              <a:t> of stay)</a:t>
            </a:r>
          </a:p>
          <a:p>
            <a:pPr marL="0" indent="0" algn="just">
              <a:buNone/>
            </a:pPr>
            <a:r>
              <a:rPr lang="it-IT" dirty="0"/>
              <a:t>Appena arrivati nell’università ospitante è necessario:</a:t>
            </a:r>
          </a:p>
          <a:p>
            <a:pPr marL="0" indent="0" algn="just">
              <a:buNone/>
            </a:pPr>
            <a:endParaRPr lang="it-IT" dirty="0"/>
          </a:p>
          <a:p>
            <a:pPr algn="just">
              <a:buFontTx/>
              <a:buChar char="-"/>
            </a:pPr>
            <a:r>
              <a:rPr lang="it-IT" dirty="0"/>
              <a:t>far </a:t>
            </a:r>
            <a:r>
              <a:rPr lang="it-IT" b="1" dirty="0"/>
              <a:t>certificare la data di arrivo </a:t>
            </a:r>
            <a:r>
              <a:rPr lang="it-IT" dirty="0"/>
              <a:t>(con firma e timbro sull’apposito modulo di attestazione di periodo fornito insieme al contratto) per il pagamento della borsa;</a:t>
            </a:r>
          </a:p>
          <a:p>
            <a:pPr algn="just">
              <a:buFontTx/>
              <a:buChar char="-"/>
            </a:pPr>
            <a:r>
              <a:rPr lang="it-IT" dirty="0"/>
              <a:t>Inviarlo per e-mail all’Ufficio Mobilità Studentesca di Ateneo (outgoing.erasmus@unifi.it) </a:t>
            </a:r>
            <a:r>
              <a:rPr lang="it-IT" b="1" dirty="0"/>
              <a:t>entro una settimana dall’arrivo</a:t>
            </a:r>
          </a:p>
          <a:p>
            <a:pPr marL="0" indent="0" algn="ctr">
              <a:buNone/>
            </a:pPr>
            <a:r>
              <a:rPr lang="it-IT" b="1" u="sng" dirty="0"/>
              <a:t>N.B.: il finanziamento viene calcolato in base alle effettive date di inizio e fine del periodo di studio</a:t>
            </a:r>
            <a:endParaRPr lang="it-IT" u="sng" dirty="0"/>
          </a:p>
        </p:txBody>
      </p:sp>
      <p:sp>
        <p:nvSpPr>
          <p:cNvPr id="4" name="Titolo 1"/>
          <p:cNvSpPr txBox="1">
            <a:spLocks/>
          </p:cNvSpPr>
          <p:nvPr/>
        </p:nvSpPr>
        <p:spPr>
          <a:xfrm>
            <a:off x="3496749" y="86303"/>
            <a:ext cx="6423764" cy="75206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b="1" dirty="0">
                <a:solidFill>
                  <a:prstClr val="white"/>
                </a:solidFill>
                <a:latin typeface="Calibri"/>
              </a:rPr>
              <a:t>DURANTE L’ERASMUS</a:t>
            </a:r>
          </a:p>
        </p:txBody>
      </p:sp>
    </p:spTree>
    <p:extLst>
      <p:ext uri="{BB962C8B-B14F-4D97-AF65-F5344CB8AC3E}">
        <p14:creationId xmlns:p14="http://schemas.microsoft.com/office/powerpoint/2010/main" val="2886861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82633" y="944305"/>
            <a:ext cx="11646131" cy="5913695"/>
          </a:xfrm>
        </p:spPr>
        <p:txBody>
          <a:bodyPr>
            <a:normAutofit/>
          </a:bodyPr>
          <a:lstStyle/>
          <a:p>
            <a:pPr marL="0" indent="0" algn="just">
              <a:buNone/>
            </a:pPr>
            <a:r>
              <a:rPr lang="it-IT" dirty="0"/>
              <a:t>Alla fine del periodo dovete:</a:t>
            </a:r>
          </a:p>
          <a:p>
            <a:pPr marL="0" indent="0" algn="just">
              <a:buNone/>
            </a:pPr>
            <a:endParaRPr lang="it-IT" dirty="0"/>
          </a:p>
          <a:p>
            <a:pPr algn="just">
              <a:buFontTx/>
              <a:buChar char="-"/>
            </a:pPr>
            <a:r>
              <a:rPr lang="it-IT" b="1" dirty="0"/>
              <a:t>certificare la data di fine</a:t>
            </a:r>
            <a:r>
              <a:rPr lang="it-IT" dirty="0"/>
              <a:t> (con firma e timbro sull’apposito modulo di attestazione di periodo fornito col contratto);</a:t>
            </a:r>
          </a:p>
          <a:p>
            <a:pPr algn="just">
              <a:buFontTx/>
              <a:buChar char="-"/>
            </a:pPr>
            <a:r>
              <a:rPr lang="it-IT" dirty="0"/>
              <a:t>Inviarlo per e-mail all’Ufficio Mobilità Studentesca di Ateneo (</a:t>
            </a:r>
            <a:r>
              <a:rPr lang="it-IT" dirty="0">
                <a:hlinkClick r:id="rId2"/>
              </a:rPr>
              <a:t>outgoing.erasmus@unifi.it</a:t>
            </a:r>
            <a:r>
              <a:rPr lang="it-IT" dirty="0"/>
              <a:t> ) </a:t>
            </a:r>
            <a:r>
              <a:rPr lang="it-IT" b="1" dirty="0"/>
              <a:t>e consegnare l’originale entro 15 gg dalla fine della mobilità</a:t>
            </a:r>
          </a:p>
          <a:p>
            <a:pPr algn="just">
              <a:buFontTx/>
              <a:buChar char="-"/>
            </a:pPr>
            <a:endParaRPr lang="it-IT" b="1" dirty="0"/>
          </a:p>
          <a:p>
            <a:pPr algn="just">
              <a:buFontTx/>
              <a:buChar char="-"/>
            </a:pPr>
            <a:r>
              <a:rPr lang="it-IT" dirty="0"/>
              <a:t>Richiedere le modalità e il rilascio del </a:t>
            </a:r>
            <a:r>
              <a:rPr lang="it-IT" b="1" dirty="0" err="1"/>
              <a:t>Transcript</a:t>
            </a:r>
            <a:r>
              <a:rPr lang="it-IT" b="1" dirty="0"/>
              <a:t> of </a:t>
            </a:r>
            <a:r>
              <a:rPr lang="it-IT" b="1" dirty="0" err="1"/>
              <a:t>Records</a:t>
            </a:r>
            <a:r>
              <a:rPr lang="it-IT" dirty="0"/>
              <a:t> con gli esami sostenuti e i relativi voti e crediti all’università ospitante </a:t>
            </a:r>
            <a:r>
              <a:rPr lang="it-IT" b="1" dirty="0"/>
              <a:t>prima di tornare</a:t>
            </a:r>
          </a:p>
        </p:txBody>
      </p:sp>
      <p:sp>
        <p:nvSpPr>
          <p:cNvPr id="4" name="Titolo 1"/>
          <p:cNvSpPr txBox="1">
            <a:spLocks/>
          </p:cNvSpPr>
          <p:nvPr/>
        </p:nvSpPr>
        <p:spPr>
          <a:xfrm>
            <a:off x="3496749" y="86303"/>
            <a:ext cx="6423764" cy="75206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b="1" dirty="0">
                <a:solidFill>
                  <a:prstClr val="white"/>
                </a:solidFill>
                <a:latin typeface="Calibri"/>
              </a:rPr>
              <a:t>DURANTE L’ERASMUS</a:t>
            </a:r>
          </a:p>
        </p:txBody>
      </p:sp>
    </p:spTree>
    <p:extLst>
      <p:ext uri="{BB962C8B-B14F-4D97-AF65-F5344CB8AC3E}">
        <p14:creationId xmlns:p14="http://schemas.microsoft.com/office/powerpoint/2010/main" val="7460035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48887" y="894989"/>
            <a:ext cx="11621193" cy="5764429"/>
          </a:xfrm>
        </p:spPr>
        <p:txBody>
          <a:bodyPr>
            <a:normAutofit/>
          </a:bodyPr>
          <a:lstStyle/>
          <a:p>
            <a:pPr marL="0" indent="0">
              <a:buNone/>
            </a:pPr>
            <a:r>
              <a:rPr lang="it-IT" b="1" u="sng" dirty="0"/>
              <a:t>All’Ufficio Relazioni Internazionali di SCUOLA</a:t>
            </a:r>
          </a:p>
          <a:p>
            <a:pPr marL="0" indent="0" algn="ctr">
              <a:buNone/>
            </a:pPr>
            <a:endParaRPr lang="it-IT" b="1" u="sng" dirty="0"/>
          </a:p>
          <a:p>
            <a:pPr algn="just">
              <a:buFontTx/>
              <a:buChar char="-"/>
            </a:pPr>
            <a:r>
              <a:rPr lang="it-IT" dirty="0"/>
              <a:t>Ricevuto il </a:t>
            </a:r>
            <a:r>
              <a:rPr lang="it-IT" dirty="0" err="1"/>
              <a:t>Transcript</a:t>
            </a:r>
            <a:r>
              <a:rPr lang="it-IT" dirty="0"/>
              <a:t> (da caricare sulla GCS), </a:t>
            </a:r>
            <a:r>
              <a:rPr lang="it-IT" b="1" dirty="0"/>
              <a:t>dovete presentare la </a:t>
            </a:r>
            <a:r>
              <a:rPr lang="it-IT" b="1" dirty="0">
                <a:hlinkClick r:id="rId2"/>
              </a:rPr>
              <a:t>richiesta di riconoscimento CFU con l’apposito modulo</a:t>
            </a:r>
            <a:r>
              <a:rPr lang="it-IT" dirty="0"/>
              <a:t>: la richiesta di riconoscimento dovrà essere </a:t>
            </a:r>
            <a:r>
              <a:rPr lang="it-IT" b="1" dirty="0"/>
              <a:t>coerente</a:t>
            </a:r>
            <a:r>
              <a:rPr lang="it-IT" dirty="0"/>
              <a:t> con il LA e con il </a:t>
            </a:r>
            <a:r>
              <a:rPr lang="it-IT" dirty="0" err="1"/>
              <a:t>ToR</a:t>
            </a:r>
            <a:endParaRPr lang="it-IT" dirty="0"/>
          </a:p>
          <a:p>
            <a:pPr algn="just">
              <a:buFontTx/>
              <a:buChar char="-"/>
            </a:pPr>
            <a:r>
              <a:rPr lang="it-IT" dirty="0"/>
              <a:t>Testimonianza sull’esperienza da pubblicare sul sito</a:t>
            </a:r>
          </a:p>
          <a:p>
            <a:pPr algn="just">
              <a:buFontTx/>
              <a:buChar char="-"/>
            </a:pPr>
            <a:r>
              <a:rPr lang="it-IT" dirty="0"/>
              <a:t>Attestazione del periodo</a:t>
            </a:r>
          </a:p>
          <a:p>
            <a:pPr marL="0" indent="0">
              <a:buNone/>
            </a:pPr>
            <a:r>
              <a:rPr lang="it-IT" b="1" u="sng" dirty="0"/>
              <a:t>All’Ufficio Mobilità Studentesca di Ateneo </a:t>
            </a:r>
          </a:p>
          <a:p>
            <a:pPr marL="0" indent="0">
              <a:buNone/>
            </a:pPr>
            <a:endParaRPr lang="it-IT" b="1" u="sng" dirty="0"/>
          </a:p>
          <a:p>
            <a:pPr algn="just">
              <a:buFontTx/>
              <a:buChar char="-"/>
            </a:pPr>
            <a:r>
              <a:rPr lang="it-IT" dirty="0"/>
              <a:t>Presentazione dell’attestazione di periodo originale per la liquidazione della borsa e per la rendicontazione all’agenzia nazionale Erasmus+ (INDIRE);</a:t>
            </a:r>
          </a:p>
          <a:p>
            <a:pPr algn="just">
              <a:buFontTx/>
              <a:buChar char="-"/>
            </a:pPr>
            <a:r>
              <a:rPr lang="it-IT" dirty="0"/>
              <a:t>Redazione di un questionario online riguardante la vostra mobilità</a:t>
            </a:r>
          </a:p>
        </p:txBody>
      </p:sp>
      <p:sp>
        <p:nvSpPr>
          <p:cNvPr id="4" name="Titolo 1"/>
          <p:cNvSpPr txBox="1">
            <a:spLocks/>
          </p:cNvSpPr>
          <p:nvPr/>
        </p:nvSpPr>
        <p:spPr>
          <a:xfrm>
            <a:off x="3496749" y="86303"/>
            <a:ext cx="6423764" cy="75206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b="1" dirty="0">
                <a:solidFill>
                  <a:prstClr val="white"/>
                </a:solidFill>
                <a:latin typeface="Calibri"/>
              </a:rPr>
              <a:t>Al RIENTRO</a:t>
            </a:r>
          </a:p>
        </p:txBody>
      </p:sp>
    </p:spTree>
    <p:extLst>
      <p:ext uri="{BB962C8B-B14F-4D97-AF65-F5344CB8AC3E}">
        <p14:creationId xmlns:p14="http://schemas.microsoft.com/office/powerpoint/2010/main" val="5069200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52650" y="828766"/>
            <a:ext cx="7886700" cy="1325563"/>
          </a:xfrm>
        </p:spPr>
        <p:txBody>
          <a:bodyPr>
            <a:normAutofit/>
          </a:bodyPr>
          <a:lstStyle/>
          <a:p>
            <a:pPr algn="ctr"/>
            <a:r>
              <a:rPr lang="it-IT" b="1" dirty="0">
                <a:solidFill>
                  <a:schemeClr val="accent5">
                    <a:lumMod val="75000"/>
                  </a:schemeClr>
                </a:solidFill>
                <a:latin typeface="+mn-lt"/>
              </a:rPr>
              <a:t>Outgoing </a:t>
            </a:r>
            <a:r>
              <a:rPr lang="it-IT" b="1" dirty="0" err="1">
                <a:solidFill>
                  <a:schemeClr val="accent5">
                    <a:lumMod val="75000"/>
                  </a:schemeClr>
                </a:solidFill>
                <a:latin typeface="+mn-lt"/>
              </a:rPr>
              <a:t>Roadmap</a:t>
            </a:r>
            <a:endParaRPr lang="it-IT" b="1" dirty="0">
              <a:solidFill>
                <a:schemeClr val="accent5">
                  <a:lumMod val="75000"/>
                </a:schemeClr>
              </a:solidFill>
              <a:latin typeface="+mn-lt"/>
            </a:endParaRPr>
          </a:p>
        </p:txBody>
      </p:sp>
      <p:sp>
        <p:nvSpPr>
          <p:cNvPr id="3" name="Segnaposto contenuto 2"/>
          <p:cNvSpPr>
            <a:spLocks noGrp="1"/>
          </p:cNvSpPr>
          <p:nvPr>
            <p:ph idx="1"/>
          </p:nvPr>
        </p:nvSpPr>
        <p:spPr>
          <a:xfrm>
            <a:off x="1986395" y="1491547"/>
            <a:ext cx="7886700" cy="2159976"/>
          </a:xfrm>
        </p:spPr>
        <p:txBody>
          <a:bodyPr>
            <a:normAutofit/>
          </a:bodyPr>
          <a:lstStyle/>
          <a:p>
            <a:pPr marL="0" indent="0">
              <a:buNone/>
            </a:pPr>
            <a:br>
              <a:rPr lang="it-IT" b="1" dirty="0">
                <a:latin typeface="+mj-lt"/>
              </a:rPr>
            </a:br>
            <a:br>
              <a:rPr lang="it-IT" b="1" dirty="0">
                <a:latin typeface="+mj-lt"/>
              </a:rPr>
            </a:br>
            <a:r>
              <a:rPr lang="it-IT" b="1" dirty="0">
                <a:latin typeface="+mj-lt"/>
                <a:hlinkClick r:id="rId2" invalidUrl="https://www.sc-politiche.unifi.it/upload/sub/mobilita-internazionale/Tutorials/OUTGOING/Handbook Studenti OUTGOING.pdf"/>
              </a:rPr>
              <a:t>https://www.sc-politiche.unifi.it/upload/sub/mobilita-internazionale/Tutorials/OUTGOING/Handbook%20Studenti%20OUTGOING.pdf</a:t>
            </a:r>
            <a:r>
              <a:rPr lang="it-IT" b="1" dirty="0">
                <a:latin typeface="+mj-lt"/>
              </a:rPr>
              <a:t> </a:t>
            </a:r>
            <a:endParaRPr lang="it-IT" dirty="0">
              <a:latin typeface="+mj-lt"/>
            </a:endParaRPr>
          </a:p>
        </p:txBody>
      </p:sp>
    </p:spTree>
    <p:extLst>
      <p:ext uri="{BB962C8B-B14F-4D97-AF65-F5344CB8AC3E}">
        <p14:creationId xmlns:p14="http://schemas.microsoft.com/office/powerpoint/2010/main" val="241498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32015" y="1345852"/>
            <a:ext cx="11155680" cy="4981057"/>
          </a:xfrm>
        </p:spPr>
        <p:txBody>
          <a:bodyPr>
            <a:normAutofit/>
          </a:bodyPr>
          <a:lstStyle/>
          <a:p>
            <a:pPr algn="just">
              <a:buFontTx/>
              <a:buChar char="-"/>
            </a:pPr>
            <a:r>
              <a:rPr lang="it-IT" b="1" dirty="0"/>
              <a:t>STUDENTE</a:t>
            </a:r>
          </a:p>
          <a:p>
            <a:pPr algn="just">
              <a:buFontTx/>
              <a:buChar char="-"/>
            </a:pPr>
            <a:r>
              <a:rPr lang="it-IT" b="1" dirty="0"/>
              <a:t>Home </a:t>
            </a:r>
            <a:r>
              <a:rPr lang="it-IT" b="1" dirty="0" err="1"/>
              <a:t>Institution</a:t>
            </a:r>
            <a:r>
              <a:rPr lang="it-IT" b="1" dirty="0"/>
              <a:t> </a:t>
            </a:r>
            <a:r>
              <a:rPr lang="it-IT" dirty="0"/>
              <a:t>– I FIRENZE 01 (ERASMUS CODE)</a:t>
            </a:r>
          </a:p>
          <a:p>
            <a:pPr algn="just">
              <a:buFontTx/>
              <a:buChar char="-"/>
            </a:pPr>
            <a:r>
              <a:rPr lang="it-IT" b="1" dirty="0"/>
              <a:t>Host </a:t>
            </a:r>
            <a:r>
              <a:rPr lang="it-IT" b="1" dirty="0" err="1"/>
              <a:t>Institution</a:t>
            </a:r>
            <a:r>
              <a:rPr lang="it-IT" b="1" dirty="0"/>
              <a:t> </a:t>
            </a:r>
            <a:r>
              <a:rPr lang="it-IT" dirty="0"/>
              <a:t>– l’Università di destinazione</a:t>
            </a:r>
          </a:p>
          <a:p>
            <a:pPr algn="just">
              <a:buFontTx/>
              <a:buChar char="-"/>
            </a:pPr>
            <a:r>
              <a:rPr lang="it-IT" dirty="0"/>
              <a:t>Il </a:t>
            </a:r>
            <a:r>
              <a:rPr lang="it-IT" b="1" dirty="0"/>
              <a:t>Servizio Relazioni Internazionali </a:t>
            </a:r>
            <a:r>
              <a:rPr lang="it-IT" dirty="0"/>
              <a:t>di Scuola (</a:t>
            </a:r>
            <a:r>
              <a:rPr lang="it-IT" dirty="0">
                <a:hlinkClick r:id="rId2"/>
              </a:rPr>
              <a:t>relint@scpol.unifi.it</a:t>
            </a:r>
            <a:r>
              <a:rPr lang="it-IT" dirty="0"/>
              <a:t>) e il </a:t>
            </a:r>
            <a:r>
              <a:rPr lang="it-IT" b="1" dirty="0"/>
              <a:t>Delegato Erasmus+ </a:t>
            </a:r>
            <a:r>
              <a:rPr lang="it-IT" dirty="0"/>
              <a:t>(Prof.ssa Giorgia Bulli)</a:t>
            </a:r>
          </a:p>
          <a:p>
            <a:pPr algn="just">
              <a:buFontTx/>
              <a:buChar char="-"/>
            </a:pPr>
            <a:r>
              <a:rPr lang="it-IT" dirty="0"/>
              <a:t>L’</a:t>
            </a:r>
            <a:r>
              <a:rPr lang="it-IT" b="1" dirty="0"/>
              <a:t>Ufficio Mobilità Studentesca </a:t>
            </a:r>
            <a:r>
              <a:rPr lang="it-IT" dirty="0"/>
              <a:t>di Via della Pergola (</a:t>
            </a:r>
            <a:r>
              <a:rPr lang="it-IT" dirty="0">
                <a:hlinkClick r:id="rId3"/>
              </a:rPr>
              <a:t>outgoing.erasmus@unifi.it</a:t>
            </a:r>
            <a:r>
              <a:rPr lang="it-IT" dirty="0"/>
              <a:t>) </a:t>
            </a:r>
          </a:p>
        </p:txBody>
      </p:sp>
      <p:sp>
        <p:nvSpPr>
          <p:cNvPr id="4" name="Titolo 1"/>
          <p:cNvSpPr>
            <a:spLocks noGrp="1"/>
          </p:cNvSpPr>
          <p:nvPr>
            <p:ph type="title"/>
          </p:nvPr>
        </p:nvSpPr>
        <p:spPr>
          <a:xfrm>
            <a:off x="3496749" y="86303"/>
            <a:ext cx="6423764" cy="752068"/>
          </a:xfrm>
        </p:spPr>
        <p:txBody>
          <a:bodyPr/>
          <a:lstStyle/>
          <a:p>
            <a:pPr algn="ctr"/>
            <a:r>
              <a:rPr lang="it-IT" b="1" dirty="0">
                <a:solidFill>
                  <a:schemeClr val="bg1"/>
                </a:solidFill>
                <a:latin typeface="+mn-lt"/>
              </a:rPr>
              <a:t>ATTORI COINVOLTI</a:t>
            </a:r>
          </a:p>
        </p:txBody>
      </p:sp>
    </p:spTree>
    <p:extLst>
      <p:ext uri="{BB962C8B-B14F-4D97-AF65-F5344CB8AC3E}">
        <p14:creationId xmlns:p14="http://schemas.microsoft.com/office/powerpoint/2010/main" val="4112572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52650" y="828766"/>
            <a:ext cx="7886700" cy="1325563"/>
          </a:xfrm>
        </p:spPr>
        <p:txBody>
          <a:bodyPr>
            <a:normAutofit/>
          </a:bodyPr>
          <a:lstStyle/>
          <a:p>
            <a:pPr algn="ctr"/>
            <a:r>
              <a:rPr lang="it-IT" b="1" dirty="0">
                <a:solidFill>
                  <a:schemeClr val="accent5">
                    <a:lumMod val="75000"/>
                  </a:schemeClr>
                </a:solidFill>
                <a:latin typeface="+mn-lt"/>
              </a:rPr>
              <a:t>GRAZIE PER L’ATTENZIONE!</a:t>
            </a:r>
          </a:p>
        </p:txBody>
      </p:sp>
      <p:sp>
        <p:nvSpPr>
          <p:cNvPr id="3" name="Segnaposto contenuto 2"/>
          <p:cNvSpPr>
            <a:spLocks noGrp="1"/>
          </p:cNvSpPr>
          <p:nvPr>
            <p:ph idx="1"/>
          </p:nvPr>
        </p:nvSpPr>
        <p:spPr>
          <a:xfrm>
            <a:off x="789709" y="2263507"/>
            <a:ext cx="11172306" cy="4351338"/>
          </a:xfrm>
        </p:spPr>
        <p:txBody>
          <a:bodyPr>
            <a:normAutofit/>
          </a:bodyPr>
          <a:lstStyle/>
          <a:p>
            <a:pPr marL="0" indent="0" algn="ctr">
              <a:buNone/>
            </a:pPr>
            <a:r>
              <a:rPr lang="it-IT" b="1" dirty="0"/>
              <a:t>Prof.ssa Giorgia Bulli</a:t>
            </a:r>
          </a:p>
          <a:p>
            <a:pPr marL="0" indent="0" algn="ctr">
              <a:buNone/>
            </a:pPr>
            <a:r>
              <a:rPr lang="it-IT" u="sng" dirty="0"/>
              <a:t>Delegata Erasmus+ Scuola di Scienze Politiche «Cesare Alfieri»</a:t>
            </a:r>
          </a:p>
          <a:p>
            <a:pPr marL="0" indent="0" algn="ctr">
              <a:buNone/>
            </a:pPr>
            <a:r>
              <a:rPr lang="it-IT" dirty="0"/>
              <a:t>Albana </a:t>
            </a:r>
            <a:r>
              <a:rPr lang="it-IT" dirty="0" err="1"/>
              <a:t>Dedja</a:t>
            </a:r>
            <a:endParaRPr lang="it-IT" dirty="0"/>
          </a:p>
          <a:p>
            <a:pPr marL="0" indent="0" algn="ctr">
              <a:buNone/>
            </a:pPr>
            <a:r>
              <a:rPr lang="it-IT" dirty="0"/>
              <a:t>Angela Giannetti</a:t>
            </a:r>
          </a:p>
          <a:p>
            <a:pPr marL="0" indent="0" algn="ctr">
              <a:buNone/>
            </a:pPr>
            <a:r>
              <a:rPr lang="it-IT" dirty="0"/>
              <a:t>Nicola Mura</a:t>
            </a:r>
          </a:p>
          <a:p>
            <a:pPr marL="0" indent="0" algn="ctr">
              <a:buNone/>
            </a:pPr>
            <a:r>
              <a:rPr lang="it-IT" u="sng" dirty="0"/>
              <a:t>Servizio Relazioni Internazionali</a:t>
            </a:r>
          </a:p>
          <a:p>
            <a:pPr marL="0" indent="0" algn="ctr">
              <a:buNone/>
            </a:pPr>
            <a:r>
              <a:rPr lang="it-IT" u="sng" dirty="0"/>
              <a:t>Scuola di Scienze Politiche «Cesare Alfieri»</a:t>
            </a:r>
          </a:p>
          <a:p>
            <a:pPr marL="0" indent="0" algn="just">
              <a:buNone/>
            </a:pPr>
            <a:endParaRPr lang="it-IT" dirty="0">
              <a:latin typeface="+mj-lt"/>
            </a:endParaRPr>
          </a:p>
        </p:txBody>
      </p:sp>
    </p:spTree>
    <p:extLst>
      <p:ext uri="{BB962C8B-B14F-4D97-AF65-F5344CB8AC3E}">
        <p14:creationId xmlns:p14="http://schemas.microsoft.com/office/powerpoint/2010/main" val="20623441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52650" y="803009"/>
            <a:ext cx="7886700" cy="1325563"/>
          </a:xfrm>
        </p:spPr>
        <p:txBody>
          <a:bodyPr/>
          <a:lstStyle/>
          <a:p>
            <a:pPr algn="ctr"/>
            <a:r>
              <a:rPr lang="it-IT" b="1" dirty="0">
                <a:solidFill>
                  <a:schemeClr val="accent5">
                    <a:lumMod val="75000"/>
                  </a:schemeClr>
                </a:solidFill>
                <a:latin typeface="+mn-lt"/>
              </a:rPr>
              <a:t>Contatti</a:t>
            </a:r>
            <a:r>
              <a:rPr lang="it-IT" b="1" dirty="0">
                <a:solidFill>
                  <a:schemeClr val="accent5">
                    <a:lumMod val="75000"/>
                  </a:schemeClr>
                </a:solidFill>
              </a:rPr>
              <a:t> </a:t>
            </a:r>
          </a:p>
        </p:txBody>
      </p:sp>
      <p:sp>
        <p:nvSpPr>
          <p:cNvPr id="3" name="Segnaposto contenuto 2"/>
          <p:cNvSpPr>
            <a:spLocks noGrp="1"/>
          </p:cNvSpPr>
          <p:nvPr>
            <p:ph idx="1"/>
          </p:nvPr>
        </p:nvSpPr>
        <p:spPr>
          <a:xfrm>
            <a:off x="673331" y="2405174"/>
            <a:ext cx="11518669" cy="4351338"/>
          </a:xfrm>
        </p:spPr>
        <p:txBody>
          <a:bodyPr>
            <a:normAutofit/>
          </a:bodyPr>
          <a:lstStyle/>
          <a:p>
            <a:pPr marL="0" indent="0">
              <a:buNone/>
            </a:pPr>
            <a:r>
              <a:rPr lang="it-IT" sz="4000" b="1" dirty="0"/>
              <a:t>Servizio Relazioni Internazionali </a:t>
            </a:r>
          </a:p>
          <a:p>
            <a:pPr marL="0" indent="0">
              <a:buNone/>
            </a:pPr>
            <a:endParaRPr lang="it-IT" sz="4000" dirty="0"/>
          </a:p>
          <a:p>
            <a:pPr marL="0" indent="0">
              <a:buNone/>
            </a:pPr>
            <a:r>
              <a:rPr lang="it-IT" sz="4000" dirty="0"/>
              <a:t>Via delle Pandette 32, Edificio D1, 3° piano. </a:t>
            </a:r>
          </a:p>
          <a:p>
            <a:pPr marL="0" indent="0">
              <a:buNone/>
            </a:pPr>
            <a:br>
              <a:rPr lang="it-IT" sz="4000" dirty="0"/>
            </a:br>
            <a:r>
              <a:rPr lang="it-IT" sz="4000" b="1" dirty="0"/>
              <a:t>email</a:t>
            </a:r>
            <a:r>
              <a:rPr lang="it-IT" sz="4000" dirty="0"/>
              <a:t>: </a:t>
            </a:r>
            <a:r>
              <a:rPr lang="it-IT" sz="4000" dirty="0">
                <a:solidFill>
                  <a:schemeClr val="accent5">
                    <a:lumMod val="75000"/>
                  </a:schemeClr>
                </a:solidFill>
                <a:hlinkClick r:id="rId2"/>
              </a:rPr>
              <a:t>relint@scpol.unifi.it</a:t>
            </a:r>
            <a:endParaRPr lang="it-IT" sz="4000" dirty="0">
              <a:solidFill>
                <a:schemeClr val="accent5">
                  <a:lumMod val="75000"/>
                </a:schemeClr>
              </a:solidFill>
            </a:endParaRPr>
          </a:p>
          <a:p>
            <a:pPr marL="0" indent="0">
              <a:buNone/>
            </a:pPr>
            <a:r>
              <a:rPr lang="it-IT" sz="4000" dirty="0">
                <a:solidFill>
                  <a:schemeClr val="accent5">
                    <a:lumMod val="75000"/>
                  </a:schemeClr>
                </a:solidFill>
              </a:rPr>
              <a:t>Telefono: 055 2759082/ 0552759071</a:t>
            </a:r>
          </a:p>
          <a:p>
            <a:pPr marL="0" indent="0">
              <a:buNone/>
            </a:pPr>
            <a:endParaRPr lang="it-IT" sz="2400" dirty="0"/>
          </a:p>
          <a:p>
            <a:pPr marL="0" indent="0">
              <a:buNone/>
            </a:pPr>
            <a:endParaRPr lang="it-IT" dirty="0"/>
          </a:p>
        </p:txBody>
      </p:sp>
    </p:spTree>
    <p:extLst>
      <p:ext uri="{BB962C8B-B14F-4D97-AF65-F5344CB8AC3E}">
        <p14:creationId xmlns:p14="http://schemas.microsoft.com/office/powerpoint/2010/main" val="2731644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90204" y="1345852"/>
            <a:ext cx="11430000" cy="4981057"/>
          </a:xfrm>
        </p:spPr>
        <p:txBody>
          <a:bodyPr>
            <a:normAutofit/>
          </a:bodyPr>
          <a:lstStyle/>
          <a:p>
            <a:pPr marL="514350" indent="-514350" algn="just">
              <a:lnSpc>
                <a:spcPct val="150000"/>
              </a:lnSpc>
              <a:spcAft>
                <a:spcPts val="600"/>
              </a:spcAft>
              <a:buAutoNum type="arabicParenR"/>
            </a:pPr>
            <a:r>
              <a:rPr lang="it-IT" b="1" dirty="0"/>
              <a:t>NOMINATION</a:t>
            </a:r>
            <a:r>
              <a:rPr lang="it-IT" dirty="0"/>
              <a:t> – la facciamo noi! </a:t>
            </a:r>
          </a:p>
          <a:p>
            <a:pPr marL="514350" indent="-514350" algn="just">
              <a:buAutoNum type="arabicParenR"/>
            </a:pPr>
            <a:r>
              <a:rPr lang="it-IT" dirty="0"/>
              <a:t>L’università ospitante invia agli studenti informazioni sul processo di </a:t>
            </a:r>
            <a:r>
              <a:rPr lang="it-IT" b="1" dirty="0"/>
              <a:t>APPLICATION</a:t>
            </a:r>
            <a:r>
              <a:rPr lang="it-IT" dirty="0"/>
              <a:t> e registrazione</a:t>
            </a:r>
          </a:p>
          <a:p>
            <a:pPr marL="0" indent="0" algn="just">
              <a:buNone/>
            </a:pPr>
            <a:endParaRPr lang="it-IT" dirty="0"/>
          </a:p>
          <a:p>
            <a:pPr marL="0" indent="0" algn="ctr">
              <a:buNone/>
            </a:pPr>
            <a:r>
              <a:rPr lang="it-IT" b="1" u="sng" dirty="0"/>
              <a:t>ATTENZIONE ALLE SCADENZE E ALLA DOCUMENTAZIONE RICHIESTA</a:t>
            </a:r>
          </a:p>
          <a:p>
            <a:pPr marL="0" indent="0" algn="ctr">
              <a:buNone/>
            </a:pPr>
            <a:endParaRPr lang="it-IT" b="1" u="sng" dirty="0"/>
          </a:p>
          <a:p>
            <a:pPr marL="0" indent="0" algn="ctr">
              <a:buNone/>
            </a:pPr>
            <a:endParaRPr lang="it-IT" b="1" u="sng" dirty="0"/>
          </a:p>
          <a:p>
            <a:pPr marL="0" indent="0" algn="ctr">
              <a:buNone/>
            </a:pPr>
            <a:r>
              <a:rPr lang="it-IT" b="1" u="sng" dirty="0"/>
              <a:t>LE DUE PROCEDURE (UNIFI-PARTNER) SONO PARALLELE E INDIPENDENTI</a:t>
            </a:r>
          </a:p>
        </p:txBody>
      </p:sp>
      <p:sp>
        <p:nvSpPr>
          <p:cNvPr id="4" name="Titolo 1"/>
          <p:cNvSpPr>
            <a:spLocks noGrp="1"/>
          </p:cNvSpPr>
          <p:nvPr>
            <p:ph type="title"/>
          </p:nvPr>
        </p:nvSpPr>
        <p:spPr>
          <a:xfrm>
            <a:off x="3496749" y="86303"/>
            <a:ext cx="6423764" cy="752068"/>
          </a:xfrm>
        </p:spPr>
        <p:txBody>
          <a:bodyPr/>
          <a:lstStyle/>
          <a:p>
            <a:pPr algn="ctr"/>
            <a:r>
              <a:rPr lang="it-IT" b="1" dirty="0">
                <a:solidFill>
                  <a:schemeClr val="bg1"/>
                </a:solidFill>
                <a:latin typeface="+mn-lt"/>
              </a:rPr>
              <a:t>PRIMA DELLA PARTENZA</a:t>
            </a:r>
          </a:p>
        </p:txBody>
      </p:sp>
    </p:spTree>
    <p:extLst>
      <p:ext uri="{BB962C8B-B14F-4D97-AF65-F5344CB8AC3E}">
        <p14:creationId xmlns:p14="http://schemas.microsoft.com/office/powerpoint/2010/main" val="2276406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49135" y="1124808"/>
            <a:ext cx="11696007" cy="5733192"/>
          </a:xfrm>
        </p:spPr>
        <p:txBody>
          <a:bodyPr>
            <a:normAutofit/>
          </a:bodyPr>
          <a:lstStyle/>
          <a:p>
            <a:pPr marL="0" indent="0" algn="just">
              <a:buNone/>
            </a:pPr>
            <a:r>
              <a:rPr lang="it-IT" b="1" u="sng" dirty="0"/>
              <a:t>APPLICATION PROCEDURE</a:t>
            </a:r>
          </a:p>
          <a:p>
            <a:pPr marL="0" indent="0" algn="just">
              <a:buNone/>
            </a:pPr>
            <a:r>
              <a:rPr lang="it-IT" dirty="0"/>
              <a:t>Compilare e inviare </a:t>
            </a:r>
            <a:r>
              <a:rPr lang="it-IT" dirty="0" err="1"/>
              <a:t>l’application</a:t>
            </a:r>
            <a:r>
              <a:rPr lang="it-IT" dirty="0"/>
              <a:t> </a:t>
            </a:r>
            <a:r>
              <a:rPr lang="it-IT" dirty="0" err="1"/>
              <a:t>form</a:t>
            </a:r>
            <a:r>
              <a:rPr lang="it-IT" dirty="0"/>
              <a:t> secondo le modalità e le scadenze presenti sul sito dell’università ospitante e/o comunicate dall’università stessa</a:t>
            </a:r>
          </a:p>
          <a:p>
            <a:pPr marL="0" indent="0" algn="ctr">
              <a:buNone/>
            </a:pPr>
            <a:r>
              <a:rPr lang="it-IT" b="1" i="1" dirty="0" err="1"/>
              <a:t>L’application</a:t>
            </a:r>
            <a:r>
              <a:rPr lang="it-IT" b="1" i="1" dirty="0"/>
              <a:t> </a:t>
            </a:r>
            <a:r>
              <a:rPr lang="it-IT" b="1" i="1" dirty="0" err="1"/>
              <a:t>form</a:t>
            </a:r>
            <a:r>
              <a:rPr lang="it-IT" b="1" i="1" dirty="0"/>
              <a:t> con i vostri dati può essere in formato cartaceo oppure online</a:t>
            </a:r>
          </a:p>
          <a:p>
            <a:pPr marL="0" indent="0" algn="ctr">
              <a:buNone/>
            </a:pPr>
            <a:endParaRPr lang="it-IT" b="1" u="sng" dirty="0"/>
          </a:p>
          <a:p>
            <a:pPr marL="0" indent="0" algn="ctr">
              <a:buNone/>
            </a:pPr>
            <a:r>
              <a:rPr lang="it-IT" b="1" u="sng" dirty="0"/>
              <a:t>ATTENZIONE!</a:t>
            </a:r>
          </a:p>
          <a:p>
            <a:pPr marL="0" indent="0" algn="ctr">
              <a:buNone/>
            </a:pPr>
            <a:r>
              <a:rPr lang="it-IT" b="1" dirty="0"/>
              <a:t>Se non rispetti gli adempimenti richiesti dall’Università ospitante e le relative scadenze potresti non essere accettato/a!</a:t>
            </a:r>
          </a:p>
        </p:txBody>
      </p:sp>
      <p:sp>
        <p:nvSpPr>
          <p:cNvPr id="4" name="Titolo 1"/>
          <p:cNvSpPr txBox="1">
            <a:spLocks/>
          </p:cNvSpPr>
          <p:nvPr/>
        </p:nvSpPr>
        <p:spPr>
          <a:xfrm>
            <a:off x="3496749" y="86303"/>
            <a:ext cx="6423764" cy="75206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b="1" dirty="0">
                <a:solidFill>
                  <a:prstClr val="white"/>
                </a:solidFill>
                <a:latin typeface="Calibri"/>
              </a:rPr>
              <a:t>APPLICATION</a:t>
            </a:r>
          </a:p>
        </p:txBody>
      </p:sp>
    </p:spTree>
    <p:extLst>
      <p:ext uri="{BB962C8B-B14F-4D97-AF65-F5344CB8AC3E}">
        <p14:creationId xmlns:p14="http://schemas.microsoft.com/office/powerpoint/2010/main" val="2722266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90698" y="1199623"/>
            <a:ext cx="11396750" cy="5234428"/>
          </a:xfrm>
        </p:spPr>
        <p:txBody>
          <a:bodyPr>
            <a:normAutofit/>
          </a:bodyPr>
          <a:lstStyle/>
          <a:p>
            <a:pPr marL="0" indent="0" algn="ctr">
              <a:buNone/>
            </a:pPr>
            <a:endParaRPr lang="it-IT" b="1" dirty="0">
              <a:latin typeface="+mj-lt"/>
            </a:endParaRPr>
          </a:p>
          <a:p>
            <a:pPr marL="0" indent="0" algn="ctr">
              <a:buNone/>
            </a:pPr>
            <a:r>
              <a:rPr lang="it-IT" dirty="0"/>
              <a:t>In fase di registrazione l’Università ospitante potrebbe chiederti il </a:t>
            </a:r>
            <a:r>
              <a:rPr lang="it-IT" dirty="0" err="1"/>
              <a:t>Transcript</a:t>
            </a:r>
            <a:r>
              <a:rPr lang="it-IT" dirty="0"/>
              <a:t> of </a:t>
            </a:r>
            <a:r>
              <a:rPr lang="it-IT" dirty="0" err="1"/>
              <a:t>Records</a:t>
            </a:r>
            <a:r>
              <a:rPr lang="it-IT" dirty="0"/>
              <a:t> </a:t>
            </a:r>
            <a:br>
              <a:rPr lang="it-IT" dirty="0"/>
            </a:br>
            <a:r>
              <a:rPr lang="it-IT" dirty="0"/>
              <a:t>(un certificato contenente gli esami sostenuti a UNIFI, in lingua inglese)</a:t>
            </a:r>
            <a:endParaRPr lang="it-IT" u="sng" dirty="0"/>
          </a:p>
          <a:p>
            <a:pPr marL="0" indent="0" algn="ctr">
              <a:buNone/>
            </a:pPr>
            <a:endParaRPr lang="it-IT" i="1" u="sng" dirty="0"/>
          </a:p>
          <a:p>
            <a:pPr marL="0" indent="0" algn="ctr">
              <a:buNone/>
            </a:pPr>
            <a:endParaRPr lang="it-IT" i="1" u="sng" dirty="0"/>
          </a:p>
          <a:p>
            <a:pPr marL="0" indent="0" algn="ctr">
              <a:buNone/>
            </a:pPr>
            <a:r>
              <a:rPr lang="it-IT" u="sng" dirty="0"/>
              <a:t>Dovrai scaricare il modulo direttamente da SOL</a:t>
            </a:r>
            <a:endParaRPr lang="it-IT" dirty="0"/>
          </a:p>
        </p:txBody>
      </p:sp>
      <p:sp>
        <p:nvSpPr>
          <p:cNvPr id="4" name="Titolo 1"/>
          <p:cNvSpPr txBox="1">
            <a:spLocks/>
          </p:cNvSpPr>
          <p:nvPr/>
        </p:nvSpPr>
        <p:spPr>
          <a:xfrm>
            <a:off x="3496749" y="86303"/>
            <a:ext cx="6423764" cy="75206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b="1" dirty="0">
                <a:solidFill>
                  <a:prstClr val="white"/>
                </a:solidFill>
                <a:latin typeface="Calibri"/>
              </a:rPr>
              <a:t>TRANSCRIPT OF RECORD</a:t>
            </a:r>
          </a:p>
        </p:txBody>
      </p:sp>
    </p:spTree>
    <p:extLst>
      <p:ext uri="{BB962C8B-B14F-4D97-AF65-F5344CB8AC3E}">
        <p14:creationId xmlns:p14="http://schemas.microsoft.com/office/powerpoint/2010/main" val="6522973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65760" y="1104581"/>
            <a:ext cx="11529753" cy="5420909"/>
          </a:xfrm>
        </p:spPr>
        <p:txBody>
          <a:bodyPr>
            <a:normAutofit/>
          </a:bodyPr>
          <a:lstStyle/>
          <a:p>
            <a:pPr marL="0" indent="0" algn="just">
              <a:buNone/>
            </a:pPr>
            <a:r>
              <a:rPr lang="it-IT" dirty="0"/>
              <a:t>L’Università ospitante potrebbe richiederti una prova delle competenze linguistiche minime richieste per seguire i corsi</a:t>
            </a:r>
          </a:p>
          <a:p>
            <a:pPr marL="0" indent="0" algn="just">
              <a:buNone/>
            </a:pPr>
            <a:endParaRPr lang="it-IT" b="1" dirty="0"/>
          </a:p>
          <a:p>
            <a:pPr algn="just">
              <a:buFontTx/>
              <a:buChar char="-"/>
            </a:pPr>
            <a:r>
              <a:rPr lang="it-IT" b="1" dirty="0"/>
              <a:t>Invio di certificazione internazionale (es. IELTS, TOEFL </a:t>
            </a:r>
            <a:r>
              <a:rPr lang="it-IT" b="1" dirty="0" err="1"/>
              <a:t>ecc</a:t>
            </a:r>
            <a:r>
              <a:rPr lang="it-IT" b="1" dirty="0"/>
              <a:t>…);</a:t>
            </a:r>
          </a:p>
          <a:p>
            <a:pPr algn="just">
              <a:buFontTx/>
              <a:buChar char="-"/>
            </a:pPr>
            <a:r>
              <a:rPr lang="it-IT" b="1" dirty="0"/>
              <a:t>Attestato del CLA. Se hai sostenuto il test al CLA puoi richiedere l’attestato. </a:t>
            </a:r>
          </a:p>
          <a:p>
            <a:pPr algn="just">
              <a:buFontTx/>
              <a:buChar char="-"/>
            </a:pPr>
            <a:endParaRPr lang="it-IT" b="1" dirty="0"/>
          </a:p>
          <a:p>
            <a:pPr marL="0" indent="0" algn="just">
              <a:buNone/>
            </a:pPr>
            <a:r>
              <a:rPr lang="it-IT" b="1" u="sng" dirty="0"/>
              <a:t>Attenzione</a:t>
            </a:r>
            <a:r>
              <a:rPr lang="it-IT" b="1" dirty="0"/>
              <a:t>: richiedi direttamente all’Università ospitante le certificazioni richieste e le scadenze!</a:t>
            </a:r>
          </a:p>
        </p:txBody>
      </p:sp>
      <p:sp>
        <p:nvSpPr>
          <p:cNvPr id="4" name="Titolo 1"/>
          <p:cNvSpPr txBox="1">
            <a:spLocks/>
          </p:cNvSpPr>
          <p:nvPr/>
        </p:nvSpPr>
        <p:spPr>
          <a:xfrm>
            <a:off x="3496749" y="86303"/>
            <a:ext cx="6423764" cy="75206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b="1" dirty="0">
                <a:solidFill>
                  <a:prstClr val="white"/>
                </a:solidFill>
                <a:latin typeface="Calibri"/>
              </a:rPr>
              <a:t>REQUISITI LINGUISTICI</a:t>
            </a:r>
          </a:p>
        </p:txBody>
      </p:sp>
    </p:spTree>
    <p:extLst>
      <p:ext uri="{BB962C8B-B14F-4D97-AF65-F5344CB8AC3E}">
        <p14:creationId xmlns:p14="http://schemas.microsoft.com/office/powerpoint/2010/main" val="4204532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49135" y="981292"/>
            <a:ext cx="11687694" cy="5687363"/>
          </a:xfrm>
        </p:spPr>
        <p:txBody>
          <a:bodyPr>
            <a:normAutofit/>
          </a:bodyPr>
          <a:lstStyle/>
          <a:p>
            <a:pPr marL="0" indent="0" algn="just">
              <a:buNone/>
            </a:pPr>
            <a:r>
              <a:rPr lang="it-IT" dirty="0"/>
              <a:t>Altri adempimenti presso l’università ospitante :</a:t>
            </a:r>
          </a:p>
          <a:p>
            <a:pPr marL="0" indent="0" algn="just">
              <a:buNone/>
            </a:pPr>
            <a:endParaRPr lang="it-IT" b="1" dirty="0"/>
          </a:p>
          <a:p>
            <a:pPr algn="just">
              <a:buFontTx/>
              <a:buChar char="-"/>
            </a:pPr>
            <a:r>
              <a:rPr lang="it-IT" b="1" dirty="0"/>
              <a:t>Richiesta di alloggio (se hanno residenze nei campus)</a:t>
            </a:r>
          </a:p>
          <a:p>
            <a:pPr marL="0" indent="0" algn="just">
              <a:buNone/>
            </a:pPr>
            <a:endParaRPr lang="it-IT" b="1" dirty="0"/>
          </a:p>
          <a:p>
            <a:pPr algn="just">
              <a:buFontTx/>
              <a:buChar char="-"/>
            </a:pPr>
            <a:r>
              <a:rPr lang="it-IT" b="1" dirty="0"/>
              <a:t>Health Insurance (Tessera Sanitaria)</a:t>
            </a:r>
          </a:p>
          <a:p>
            <a:pPr marL="0" indent="0" algn="just">
              <a:buNone/>
            </a:pPr>
            <a:endParaRPr lang="it-IT" b="1" dirty="0"/>
          </a:p>
          <a:p>
            <a:pPr algn="just">
              <a:buFontTx/>
              <a:buChar char="-"/>
            </a:pPr>
            <a:r>
              <a:rPr lang="it-IT" b="1" dirty="0"/>
              <a:t>Altra documentazione (come CV, lettera motivazionale ecc.)</a:t>
            </a:r>
          </a:p>
        </p:txBody>
      </p:sp>
      <p:sp>
        <p:nvSpPr>
          <p:cNvPr id="4" name="Titolo 1"/>
          <p:cNvSpPr txBox="1">
            <a:spLocks/>
          </p:cNvSpPr>
          <p:nvPr/>
        </p:nvSpPr>
        <p:spPr>
          <a:xfrm>
            <a:off x="3496749" y="86303"/>
            <a:ext cx="6423764" cy="752068"/>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b="1" dirty="0">
                <a:solidFill>
                  <a:prstClr val="white"/>
                </a:solidFill>
                <a:latin typeface="Calibri"/>
              </a:rPr>
              <a:t>ADEMPIMENTI H</a:t>
            </a:r>
            <a:r>
              <a:rPr lang="en-US" b="1" dirty="0">
                <a:solidFill>
                  <a:prstClr val="white"/>
                </a:solidFill>
                <a:latin typeface="Calibri"/>
              </a:rPr>
              <a:t>o</a:t>
            </a:r>
            <a:r>
              <a:rPr lang="it-IT" b="1" dirty="0">
                <a:solidFill>
                  <a:prstClr val="white"/>
                </a:solidFill>
                <a:latin typeface="Calibri"/>
              </a:rPr>
              <a:t>st </a:t>
            </a:r>
            <a:r>
              <a:rPr lang="it-IT" b="1" dirty="0" err="1">
                <a:solidFill>
                  <a:prstClr val="white"/>
                </a:solidFill>
                <a:latin typeface="Calibri"/>
              </a:rPr>
              <a:t>University</a:t>
            </a:r>
            <a:endParaRPr lang="it-IT" b="1" dirty="0">
              <a:solidFill>
                <a:prstClr val="white"/>
              </a:solidFill>
              <a:latin typeface="Calibri"/>
            </a:endParaRPr>
          </a:p>
        </p:txBody>
      </p:sp>
    </p:spTree>
    <p:extLst>
      <p:ext uri="{BB962C8B-B14F-4D97-AF65-F5344CB8AC3E}">
        <p14:creationId xmlns:p14="http://schemas.microsoft.com/office/powerpoint/2010/main" val="3622732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32015" y="937412"/>
            <a:ext cx="11338560" cy="5854086"/>
          </a:xfrm>
        </p:spPr>
        <p:txBody>
          <a:bodyPr>
            <a:normAutofit/>
          </a:bodyPr>
          <a:lstStyle/>
          <a:p>
            <a:pPr marL="0" indent="0" algn="just">
              <a:buNone/>
            </a:pPr>
            <a:r>
              <a:rPr lang="it-IT" dirty="0"/>
              <a:t>Il Learning Agreement (LA) è il tuo progetto di studio in Erasmus, cioè il documento attraverso cui ci fai sapere quali e quanti corsi intendi sostenere nell’università ospitante. </a:t>
            </a:r>
          </a:p>
          <a:p>
            <a:pPr marL="0" indent="0" algn="just">
              <a:buNone/>
            </a:pPr>
            <a:endParaRPr lang="it-IT" dirty="0"/>
          </a:p>
          <a:p>
            <a:pPr marL="0" indent="0" algn="just">
              <a:buNone/>
            </a:pPr>
            <a:endParaRPr lang="it-IT" dirty="0"/>
          </a:p>
          <a:p>
            <a:pPr marL="0" indent="0" algn="just">
              <a:buNone/>
            </a:pPr>
            <a:r>
              <a:rPr lang="it-IT" dirty="0"/>
              <a:t>È un </a:t>
            </a:r>
            <a:r>
              <a:rPr lang="it-IT" b="1" dirty="0"/>
              <a:t>documento fondamentale</a:t>
            </a:r>
            <a:r>
              <a:rPr lang="it-IT" dirty="0"/>
              <a:t>, senza il LA non riceverai la borsa di studio e non ti saranno riconosciute le attività svolte in Erasmus+. </a:t>
            </a:r>
          </a:p>
          <a:p>
            <a:pPr marL="0" indent="0" algn="just">
              <a:buNone/>
            </a:pPr>
            <a:endParaRPr lang="it-IT" dirty="0"/>
          </a:p>
          <a:p>
            <a:pPr marL="0" indent="0" algn="just">
              <a:buNone/>
            </a:pPr>
            <a:r>
              <a:rPr lang="it-IT" b="1" u="sng" dirty="0"/>
              <a:t>è stata introdotta una nuova procedura: </a:t>
            </a:r>
            <a:r>
              <a:rPr lang="it-IT" b="1" u="sng" dirty="0" err="1"/>
              <a:t>learning</a:t>
            </a:r>
            <a:r>
              <a:rPr lang="it-IT" b="1" u="sng" dirty="0"/>
              <a:t> </a:t>
            </a:r>
            <a:r>
              <a:rPr lang="it-IT" b="1" u="sng" dirty="0" err="1"/>
              <a:t>agrement</a:t>
            </a:r>
            <a:r>
              <a:rPr lang="it-IT" b="1" u="sng" dirty="0"/>
              <a:t> online</a:t>
            </a:r>
          </a:p>
        </p:txBody>
      </p:sp>
      <p:sp>
        <p:nvSpPr>
          <p:cNvPr id="4" name="Titolo 1"/>
          <p:cNvSpPr txBox="1">
            <a:spLocks/>
          </p:cNvSpPr>
          <p:nvPr/>
        </p:nvSpPr>
        <p:spPr>
          <a:xfrm>
            <a:off x="3496749" y="86303"/>
            <a:ext cx="6423764" cy="75206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b="1" dirty="0">
                <a:solidFill>
                  <a:prstClr val="white"/>
                </a:solidFill>
                <a:latin typeface="Calibri"/>
              </a:rPr>
              <a:t>LEARNING AGREEMENT</a:t>
            </a:r>
          </a:p>
        </p:txBody>
      </p:sp>
    </p:spTree>
    <p:extLst>
      <p:ext uri="{BB962C8B-B14F-4D97-AF65-F5344CB8AC3E}">
        <p14:creationId xmlns:p14="http://schemas.microsoft.com/office/powerpoint/2010/main" val="17265128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40327" y="1097689"/>
            <a:ext cx="11296997" cy="5668871"/>
          </a:xfrm>
        </p:spPr>
        <p:txBody>
          <a:bodyPr>
            <a:normAutofit/>
          </a:bodyPr>
          <a:lstStyle/>
          <a:p>
            <a:pPr marL="0" indent="0">
              <a:buNone/>
            </a:pPr>
            <a:r>
              <a:rPr lang="it-IT" dirty="0"/>
              <a:t>La compilazione del Learning Agreement deve essere effettuata tramite una procedura online, alla quale puoi accedere dalla tua area Gestione Carriera Studente GCS con le credenziali SPID in tuo possesso.</a:t>
            </a:r>
          </a:p>
          <a:p>
            <a:pPr marL="0" indent="0">
              <a:buNone/>
            </a:pPr>
            <a:endParaRPr lang="it-IT" u="sng" dirty="0"/>
          </a:p>
          <a:p>
            <a:pPr marL="0" indent="0">
              <a:buNone/>
            </a:pPr>
            <a:r>
              <a:rPr lang="it-IT" dirty="0"/>
              <a:t>Sul sito della Scuola è possibile consultare il vademecum per la compilazione del Learning Agreement. (</a:t>
            </a:r>
            <a:r>
              <a:rPr lang="it-IT" sz="2000" dirty="0"/>
              <a:t>https://www.sc-politiche.unifi.it/vp-295-prima-della-partenza.html</a:t>
            </a:r>
            <a:r>
              <a:rPr lang="it-IT" dirty="0"/>
              <a:t>)</a:t>
            </a:r>
          </a:p>
          <a:p>
            <a:pPr marL="0" indent="0">
              <a:buNone/>
            </a:pPr>
            <a:endParaRPr lang="it-IT" dirty="0"/>
          </a:p>
          <a:p>
            <a:pPr marL="0" indent="0">
              <a:buNone/>
            </a:pPr>
            <a:r>
              <a:rPr lang="it-IT" b="1" dirty="0"/>
              <a:t>Prima di compilare il Learning Agreement verifica sulle pagine web dell’Università estera i corsi erogati e i relativi </a:t>
            </a:r>
            <a:r>
              <a:rPr lang="it-IT" b="1" dirty="0" err="1"/>
              <a:t>syllabus</a:t>
            </a:r>
            <a:r>
              <a:rPr lang="it-IT" b="1" dirty="0"/>
              <a:t> </a:t>
            </a:r>
            <a:r>
              <a:rPr lang="it-IT" dirty="0"/>
              <a:t>(programmi dei corsi).</a:t>
            </a:r>
          </a:p>
          <a:p>
            <a:pPr marL="0" indent="0">
              <a:buNone/>
            </a:pPr>
            <a:endParaRPr lang="it-IT" dirty="0">
              <a:latin typeface="+mj-lt"/>
            </a:endParaRPr>
          </a:p>
        </p:txBody>
      </p:sp>
      <p:sp>
        <p:nvSpPr>
          <p:cNvPr id="4" name="Titolo 1"/>
          <p:cNvSpPr txBox="1">
            <a:spLocks/>
          </p:cNvSpPr>
          <p:nvPr/>
        </p:nvSpPr>
        <p:spPr>
          <a:xfrm>
            <a:off x="3496749" y="86303"/>
            <a:ext cx="6423764" cy="75206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b="1" dirty="0">
                <a:solidFill>
                  <a:prstClr val="white"/>
                </a:solidFill>
                <a:latin typeface="Calibri"/>
              </a:rPr>
              <a:t>LEARNING AGREEMENT</a:t>
            </a:r>
          </a:p>
        </p:txBody>
      </p:sp>
    </p:spTree>
    <p:extLst>
      <p:ext uri="{BB962C8B-B14F-4D97-AF65-F5344CB8AC3E}">
        <p14:creationId xmlns:p14="http://schemas.microsoft.com/office/powerpoint/2010/main" val="2692815869"/>
      </p:ext>
    </p:extLst>
  </p:cSld>
  <p:clrMapOvr>
    <a:masterClrMapping/>
  </p:clrMapOvr>
</p:sld>
</file>

<file path=ppt/theme/theme1.xml><?xml version="1.0" encoding="utf-8"?>
<a:theme xmlns:a="http://schemas.openxmlformats.org/drawingml/2006/main" name="1_Tema di Office">
  <a:themeElements>
    <a:clrScheme name="Tema di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i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207</TotalTime>
  <Words>1406</Words>
  <Application>Microsoft Office PowerPoint</Application>
  <PresentationFormat>Widescreen</PresentationFormat>
  <Paragraphs>122</Paragraphs>
  <Slides>21</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21</vt:i4>
      </vt:variant>
    </vt:vector>
  </HeadingPairs>
  <TitlesOfParts>
    <vt:vector size="25" baseType="lpstr">
      <vt:lpstr>Arial</vt:lpstr>
      <vt:lpstr>Calibri</vt:lpstr>
      <vt:lpstr>Calibri Light</vt:lpstr>
      <vt:lpstr>1_Tema di Office</vt:lpstr>
      <vt:lpstr>Presentazione standard di PowerPoint</vt:lpstr>
      <vt:lpstr>ATTORI COINVOLTI</vt:lpstr>
      <vt:lpstr>PRIMA DELLA PARTENZA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Outgoing Roadmap</vt:lpstr>
      <vt:lpstr>GRAZIE PER L’ATTENZIONE!</vt:lpstr>
      <vt:lpstr>Contatti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Studenti</dc:creator>
  <cp:lastModifiedBy>Edoardo Maria Menadi'</cp:lastModifiedBy>
  <cp:revision>31</cp:revision>
  <dcterms:created xsi:type="dcterms:W3CDTF">2022-04-27T10:20:50Z</dcterms:created>
  <dcterms:modified xsi:type="dcterms:W3CDTF">2026-03-23T14:57:02Z</dcterms:modified>
</cp:coreProperties>
</file>