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9" r:id="rId3"/>
    <p:sldId id="277" r:id="rId4"/>
    <p:sldId id="306" r:id="rId5"/>
    <p:sldId id="307" r:id="rId6"/>
    <p:sldId id="308" r:id="rId7"/>
    <p:sldId id="260" r:id="rId8"/>
    <p:sldId id="261" r:id="rId9"/>
    <p:sldId id="263" r:id="rId10"/>
    <p:sldId id="313" r:id="rId11"/>
    <p:sldId id="314" r:id="rId12"/>
    <p:sldId id="265" r:id="rId13"/>
    <p:sldId id="270" r:id="rId14"/>
    <p:sldId id="271" r:id="rId15"/>
    <p:sldId id="272" r:id="rId16"/>
    <p:sldId id="273" r:id="rId17"/>
    <p:sldId id="280" r:id="rId18"/>
    <p:sldId id="281" r:id="rId19"/>
    <p:sldId id="283" r:id="rId20"/>
    <p:sldId id="284" r:id="rId21"/>
    <p:sldId id="309" r:id="rId22"/>
    <p:sldId id="285" r:id="rId23"/>
    <p:sldId id="286" r:id="rId24"/>
    <p:sldId id="302" r:id="rId25"/>
    <p:sldId id="289" r:id="rId26"/>
    <p:sldId id="310" r:id="rId27"/>
    <p:sldId id="311" r:id="rId28"/>
    <p:sldId id="292" r:id="rId29"/>
    <p:sldId id="293" r:id="rId30"/>
    <p:sldId id="294" r:id="rId31"/>
    <p:sldId id="312" r:id="rId32"/>
    <p:sldId id="279"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8" autoAdjust="0"/>
    <p:restoredTop sz="94660"/>
  </p:normalViewPr>
  <p:slideViewPr>
    <p:cSldViewPr snapToGrid="0">
      <p:cViewPr varScale="1">
        <p:scale>
          <a:sx n="53" d="100"/>
          <a:sy n="53" d="100"/>
        </p:scale>
        <p:origin x="248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43A7103-BAEA-4C6A-8A3B-C019381E9827}" type="datetimeFigureOut">
              <a:rPr lang="it-IT" smtClean="0">
                <a:solidFill>
                  <a:prstClr val="black">
                    <a:tint val="75000"/>
                  </a:prstClr>
                </a:solidFill>
              </a:rPr>
              <a:pPr/>
              <a:t>25/03/2026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B8B786F-8CA5-4144-BDEA-2ABFF2B6D2F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6309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43A7103-BAEA-4C6A-8A3B-C019381E9827}" type="datetimeFigureOut">
              <a:rPr lang="it-IT" smtClean="0">
                <a:solidFill>
                  <a:prstClr val="black">
                    <a:tint val="75000"/>
                  </a:prstClr>
                </a:solidFill>
              </a:rPr>
              <a:pPr/>
              <a:t>25/03/2026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B8B786F-8CA5-4144-BDEA-2ABFF2B6D2F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7268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43A7103-BAEA-4C6A-8A3B-C019381E9827}" type="datetimeFigureOut">
              <a:rPr lang="it-IT" smtClean="0">
                <a:solidFill>
                  <a:prstClr val="black">
                    <a:tint val="75000"/>
                  </a:prstClr>
                </a:solidFill>
              </a:rPr>
              <a:pPr/>
              <a:t>25/03/2026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B8B786F-8CA5-4144-BDEA-2ABFF2B6D2F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7352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43A7103-BAEA-4C6A-8A3B-C019381E9827}" type="datetimeFigureOut">
              <a:rPr lang="it-IT" smtClean="0">
                <a:solidFill>
                  <a:prstClr val="black">
                    <a:tint val="75000"/>
                  </a:prstClr>
                </a:solidFill>
              </a:rPr>
              <a:pPr/>
              <a:t>25/03/2026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B8B786F-8CA5-4144-BDEA-2ABFF2B6D2F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69297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43A7103-BAEA-4C6A-8A3B-C019381E9827}" type="datetimeFigureOut">
              <a:rPr lang="it-IT" smtClean="0">
                <a:solidFill>
                  <a:prstClr val="black">
                    <a:tint val="75000"/>
                  </a:prstClr>
                </a:solidFill>
              </a:rPr>
              <a:pPr/>
              <a:t>25/03/2026</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EB8B786F-8CA5-4144-BDEA-2ABFF2B6D2F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3645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43A7103-BAEA-4C6A-8A3B-C019381E9827}" type="datetimeFigureOut">
              <a:rPr lang="it-IT" smtClean="0">
                <a:solidFill>
                  <a:prstClr val="black">
                    <a:tint val="75000"/>
                  </a:prstClr>
                </a:solidFill>
              </a:rPr>
              <a:pPr/>
              <a:t>25/03/2026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EB8B786F-8CA5-4144-BDEA-2ABFF2B6D2F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6836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43A7103-BAEA-4C6A-8A3B-C019381E9827}" type="datetimeFigureOut">
              <a:rPr lang="it-IT" smtClean="0">
                <a:solidFill>
                  <a:prstClr val="black">
                    <a:tint val="75000"/>
                  </a:prstClr>
                </a:solidFill>
              </a:rPr>
              <a:pPr/>
              <a:t>25/03/2026</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EB8B786F-8CA5-4144-BDEA-2ABFF2B6D2F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88658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E43A7103-BAEA-4C6A-8A3B-C019381E9827}" type="datetimeFigureOut">
              <a:rPr lang="it-IT" smtClean="0">
                <a:solidFill>
                  <a:prstClr val="black">
                    <a:tint val="75000"/>
                  </a:prstClr>
                </a:solidFill>
              </a:rPr>
              <a:pPr/>
              <a:t>25/03/2026</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EB8B786F-8CA5-4144-BDEA-2ABFF2B6D2F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942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A7103-BAEA-4C6A-8A3B-C019381E9827}" type="datetimeFigureOut">
              <a:rPr lang="it-IT" smtClean="0">
                <a:solidFill>
                  <a:prstClr val="black">
                    <a:tint val="75000"/>
                  </a:prstClr>
                </a:solidFill>
              </a:rPr>
              <a:pPr/>
              <a:t>25/03/2026</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EB8B786F-8CA5-4144-BDEA-2ABFF2B6D2F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9960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43A7103-BAEA-4C6A-8A3B-C019381E9827}" type="datetimeFigureOut">
              <a:rPr lang="it-IT" smtClean="0">
                <a:solidFill>
                  <a:prstClr val="black">
                    <a:tint val="75000"/>
                  </a:prstClr>
                </a:solidFill>
              </a:rPr>
              <a:pPr/>
              <a:t>25/03/2026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EB8B786F-8CA5-4144-BDEA-2ABFF2B6D2F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1184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43A7103-BAEA-4C6A-8A3B-C019381E9827}" type="datetimeFigureOut">
              <a:rPr lang="it-IT" smtClean="0">
                <a:solidFill>
                  <a:prstClr val="black">
                    <a:tint val="75000"/>
                  </a:prstClr>
                </a:solidFill>
              </a:rPr>
              <a:pPr/>
              <a:t>25/03/2026</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EB8B786F-8CA5-4144-BDEA-2ABFF2B6D2F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50497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A7103-BAEA-4C6A-8A3B-C019381E9827}" type="datetimeFigureOut">
              <a:rPr lang="it-IT" smtClean="0">
                <a:solidFill>
                  <a:prstClr val="black">
                    <a:tint val="75000"/>
                  </a:prstClr>
                </a:solidFill>
              </a:rPr>
              <a:pPr/>
              <a:t>25/03/2026</a:t>
            </a:fld>
            <a:endParaRPr lang="it-IT">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B786F-8CA5-4144-BDEA-2ABFF2B6D2F6}"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54962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relint@scpol.unifi.i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relint@scpol.unifi.it" TargetMode="External"/><Relationship Id="rId2" Type="http://schemas.openxmlformats.org/officeDocument/2006/relationships/hyperlink" Target="https://www.unifi.it/it/ateneo/nel-mondo/erasmus-e-mobilita-internazionale/erasmus-studenti-unifi-outgoing-studen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relint@scpol.unifi.i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relint@scpol.unifi.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r="3391"/>
          <a:stretch/>
        </p:blipFill>
        <p:spPr>
          <a:xfrm>
            <a:off x="1524000" y="810515"/>
            <a:ext cx="9144000" cy="6038250"/>
          </a:xfrm>
          <a:prstGeom prst="rect">
            <a:avLst/>
          </a:prstGeom>
        </p:spPr>
      </p:pic>
      <p:sp>
        <p:nvSpPr>
          <p:cNvPr id="5" name="CasellaDiTesto 4"/>
          <p:cNvSpPr txBox="1"/>
          <p:nvPr/>
        </p:nvSpPr>
        <p:spPr>
          <a:xfrm>
            <a:off x="2023352" y="110441"/>
            <a:ext cx="8145296" cy="584775"/>
          </a:xfrm>
          <a:prstGeom prst="rect">
            <a:avLst/>
          </a:prstGeom>
          <a:noFill/>
        </p:spPr>
        <p:txBody>
          <a:bodyPr wrap="square" rtlCol="0">
            <a:spAutoFit/>
          </a:bodyPr>
          <a:lstStyle/>
          <a:p>
            <a:pPr algn="ctr"/>
            <a:r>
              <a:rPr lang="it-IT" sz="3200" b="1" dirty="0">
                <a:solidFill>
                  <a:srgbClr val="FFFFFF"/>
                </a:solidFill>
                <a:latin typeface="Calibri"/>
              </a:rPr>
              <a:t>Scuola di Scienze Politiche «Cesare Alfieri»</a:t>
            </a:r>
          </a:p>
        </p:txBody>
      </p:sp>
      <p:sp>
        <p:nvSpPr>
          <p:cNvPr id="7" name="CasellaDiTesto 6"/>
          <p:cNvSpPr txBox="1"/>
          <p:nvPr/>
        </p:nvSpPr>
        <p:spPr>
          <a:xfrm>
            <a:off x="8506215" y="6469138"/>
            <a:ext cx="2027863" cy="307777"/>
          </a:xfrm>
          <a:prstGeom prst="rect">
            <a:avLst/>
          </a:prstGeom>
          <a:solidFill>
            <a:schemeClr val="accent5">
              <a:lumMod val="50000"/>
            </a:schemeClr>
          </a:solidFill>
        </p:spPr>
        <p:txBody>
          <a:bodyPr wrap="none">
            <a:spAutoFit/>
          </a:bodyPr>
          <a:lstStyle/>
          <a:p>
            <a:pPr algn="ctr">
              <a:defRPr/>
            </a:pPr>
            <a:r>
              <a:rPr lang="it-IT" sz="1400" dirty="0">
                <a:ln w="18415" cmpd="sng">
                  <a:solidFill>
                    <a:srgbClr val="FFFFFF"/>
                  </a:solidFill>
                  <a:prstDash val="solid"/>
                </a:ln>
                <a:solidFill>
                  <a:srgbClr val="4472C4">
                    <a:lumMod val="75000"/>
                  </a:srgbClr>
                </a:solidFill>
                <a:effectLst>
                  <a:outerShdw blurRad="38100" dist="38100" dir="2700000" algn="tl">
                    <a:srgbClr val="000000">
                      <a:alpha val="43137"/>
                    </a:srgbClr>
                  </a:outerShdw>
                </a:effectLst>
                <a:latin typeface=""/>
              </a:rPr>
              <a:t>www.sc-politiche.unifi.it</a:t>
            </a:r>
          </a:p>
        </p:txBody>
      </p:sp>
      <p:sp>
        <p:nvSpPr>
          <p:cNvPr id="2" name="CasellaDiTesto 1"/>
          <p:cNvSpPr txBox="1"/>
          <p:nvPr/>
        </p:nvSpPr>
        <p:spPr>
          <a:xfrm>
            <a:off x="5728422" y="1164691"/>
            <a:ext cx="4623630" cy="907941"/>
          </a:xfrm>
          <a:prstGeom prst="rect">
            <a:avLst/>
          </a:prstGeom>
          <a:noFill/>
        </p:spPr>
        <p:txBody>
          <a:bodyPr wrap="square" rtlCol="0">
            <a:spAutoFit/>
          </a:bodyPr>
          <a:lstStyle/>
          <a:p>
            <a:pPr algn="ctr"/>
            <a:r>
              <a:rPr lang="it-IT" sz="2600" b="1" dirty="0">
                <a:solidFill>
                  <a:srgbClr val="000090"/>
                </a:solidFill>
                <a:latin typeface="Calibri"/>
              </a:rPr>
              <a:t>Presentazione Bando </a:t>
            </a:r>
            <a:r>
              <a:rPr lang="it-IT" sz="2700" b="1" dirty="0">
                <a:solidFill>
                  <a:srgbClr val="000090"/>
                </a:solidFill>
                <a:latin typeface="Calibri"/>
              </a:rPr>
              <a:t>Erasmus</a:t>
            </a:r>
            <a:r>
              <a:rPr lang="it-IT" sz="2600" b="1" dirty="0">
                <a:solidFill>
                  <a:srgbClr val="000090"/>
                </a:solidFill>
                <a:latin typeface="Calibri"/>
              </a:rPr>
              <a:t>+ </a:t>
            </a:r>
            <a:r>
              <a:rPr lang="it-IT" sz="2600" b="1" dirty="0" err="1">
                <a:solidFill>
                  <a:srgbClr val="000090"/>
                </a:solidFill>
                <a:latin typeface="Calibri"/>
              </a:rPr>
              <a:t>Traineeship</a:t>
            </a:r>
            <a:r>
              <a:rPr lang="it-IT" sz="2600" b="1" dirty="0">
                <a:solidFill>
                  <a:srgbClr val="000090"/>
                </a:solidFill>
                <a:latin typeface="Calibri"/>
              </a:rPr>
              <a:t> 2026/2027</a:t>
            </a:r>
          </a:p>
        </p:txBody>
      </p:sp>
    </p:spTree>
    <p:extLst>
      <p:ext uri="{BB962C8B-B14F-4D97-AF65-F5344CB8AC3E}">
        <p14:creationId xmlns:p14="http://schemas.microsoft.com/office/powerpoint/2010/main" val="9172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9077" y="-239700"/>
            <a:ext cx="10515600" cy="1325563"/>
          </a:xfrm>
        </p:spPr>
        <p:txBody>
          <a:bodyPr>
            <a:normAutofit/>
          </a:bodyPr>
          <a:lstStyle/>
          <a:p>
            <a:pPr algn="ctr"/>
            <a:r>
              <a:rPr lang="it-IT" sz="3200" b="1" dirty="0">
                <a:solidFill>
                  <a:prstClr val="white"/>
                </a:solidFill>
                <a:latin typeface="Calibri"/>
              </a:rPr>
              <a:t>Requisiti di ammissibilità al Bando</a:t>
            </a:r>
            <a:endParaRPr lang="it-IT" dirty="0"/>
          </a:p>
        </p:txBody>
      </p:sp>
      <p:sp>
        <p:nvSpPr>
          <p:cNvPr id="3" name="Segnaposto contenuto 2"/>
          <p:cNvSpPr>
            <a:spLocks noGrp="1"/>
          </p:cNvSpPr>
          <p:nvPr>
            <p:ph idx="1"/>
          </p:nvPr>
        </p:nvSpPr>
        <p:spPr>
          <a:xfrm>
            <a:off x="696884" y="1085863"/>
            <a:ext cx="10515600" cy="4351338"/>
          </a:xfrm>
        </p:spPr>
        <p:txBody>
          <a:bodyPr>
            <a:noAutofit/>
          </a:bodyPr>
          <a:lstStyle/>
          <a:p>
            <a:pPr algn="just">
              <a:lnSpc>
                <a:spcPct val="150000"/>
              </a:lnSpc>
            </a:pPr>
            <a:r>
              <a:rPr lang="it-IT" sz="2000" dirty="0"/>
              <a:t>Tutti gli studenti che effettueranno la mobilità al I anno di un corso di studio magistrale sono tenuti a iscriversi all’a.a.2026/2027 prima dell’inizio della mobilità. Gli studenti neolaureati alla triennale dovranno altresì comunicare la nuova matricola all’Ufficio Mobilità internazionale, diversa rispetto a quella attiva nel momento di presentazione della candidatura alla mobilità.</a:t>
            </a:r>
          </a:p>
          <a:p>
            <a:pPr algn="just">
              <a:lnSpc>
                <a:spcPct val="150000"/>
              </a:lnSpc>
            </a:pPr>
            <a:r>
              <a:rPr lang="it-IT" sz="2000" dirty="0"/>
              <a:t>Gli studenti che effettuano la mobilità in anni diversi dal I anno di un corso di laurea triennale, magistrale o a ciclo unico devono iscriversi all’a.a.2026/2027 prima dell’avvio della mobilità nel rispetto delle scadenze amministrative previste dal Manifesto degli Studi 2026/2027. Tuttavia, se il periodo di mobilità inizia prima dell’apertura delle iscrizioni all’a.a.2026/2027, sarà considerata valida l’iscrizione all’a.a.2025/2026 ma l’iscrizione all’a.a.2026/2027 dovrà essere formalizzata, tramite il pagamento del contributo universitario, nel rispetto delle scadenze amministrative così come riportate nel Manifesto degli Studi 2026/2027. </a:t>
            </a:r>
          </a:p>
        </p:txBody>
      </p:sp>
    </p:spTree>
    <p:extLst>
      <p:ext uri="{BB962C8B-B14F-4D97-AF65-F5344CB8AC3E}">
        <p14:creationId xmlns:p14="http://schemas.microsoft.com/office/powerpoint/2010/main" val="122568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08811" y="74182"/>
            <a:ext cx="10515600" cy="1325563"/>
          </a:xfrm>
        </p:spPr>
        <p:txBody>
          <a:bodyPr>
            <a:normAutofit/>
          </a:bodyPr>
          <a:lstStyle/>
          <a:p>
            <a:r>
              <a:rPr lang="it-IT" sz="3600" b="1" dirty="0">
                <a:solidFill>
                  <a:prstClr val="white"/>
                </a:solidFill>
                <a:latin typeface="Calibri"/>
              </a:rPr>
              <a:t>Requisiti di ammissibilità al Bando</a:t>
            </a:r>
            <a:br>
              <a:rPr lang="it-IT" sz="3600" b="1" dirty="0">
                <a:solidFill>
                  <a:prstClr val="white"/>
                </a:solidFill>
                <a:latin typeface="Calibri"/>
              </a:rPr>
            </a:br>
            <a:endParaRPr lang="it-IT" sz="3600" dirty="0"/>
          </a:p>
        </p:txBody>
      </p:sp>
      <p:sp>
        <p:nvSpPr>
          <p:cNvPr id="3" name="Segnaposto contenuto 2"/>
          <p:cNvSpPr>
            <a:spLocks noGrp="1"/>
          </p:cNvSpPr>
          <p:nvPr>
            <p:ph idx="1"/>
          </p:nvPr>
        </p:nvSpPr>
        <p:spPr/>
        <p:txBody>
          <a:bodyPr>
            <a:normAutofit fontScale="92500" lnSpcReduction="20000"/>
          </a:bodyPr>
          <a:lstStyle/>
          <a:p>
            <a:pPr algn="just">
              <a:lnSpc>
                <a:spcPct val="150000"/>
              </a:lnSpc>
            </a:pPr>
            <a:r>
              <a:rPr lang="it-IT" dirty="0"/>
              <a:t>✓ </a:t>
            </a:r>
            <a:r>
              <a:rPr lang="it-IT" sz="2200" dirty="0"/>
              <a:t>Per gli studenti vincitori di una mobilità per l’a.a.2026/2027 che intendono laurearsi nella sessione straordinaria a.a.2025/2026, sarà considerata valida l’iscrizione all’a.a.2025/2026. Tuttavia, la mobilità dovrà concludersi entro il conseguimento del titolo: non è possibile conseguire il titolo di studio finale prima di aver concluso il periodo di studio all’estero e prima del riconoscimento da parte del Consiglio di Corso di Laurea dell’attività formativa svolta presso l’Ateneo estero. In caso di mancata laurea entro la sessione straordinaria a.a.2025/2026, lo studente dovrà formalizzare l’iscrizione all’a.a.2026/2027, e le attività sostenute all’estero dovranno essere imputate all’a.a.2026/2027. Per i tirocinanti che intendono effettuare il tirocinio all’estero da neolaureati, il periodo di tirocinio all’estero deve concludersi entro 12 mesi dalla data del conseguimento del titolo, e comunque non oltre il 30 settembre 2027.</a:t>
            </a:r>
          </a:p>
          <a:p>
            <a:endParaRPr lang="it-IT" dirty="0"/>
          </a:p>
        </p:txBody>
      </p:sp>
    </p:spTree>
    <p:extLst>
      <p:ext uri="{BB962C8B-B14F-4D97-AF65-F5344CB8AC3E}">
        <p14:creationId xmlns:p14="http://schemas.microsoft.com/office/powerpoint/2010/main" val="100968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5688" y="1048215"/>
            <a:ext cx="11574965" cy="5542155"/>
          </a:xfrm>
        </p:spPr>
        <p:txBody>
          <a:bodyPr>
            <a:normAutofit fontScale="92500" lnSpcReduction="20000"/>
          </a:bodyPr>
          <a:lstStyle/>
          <a:p>
            <a:pPr marL="0" indent="0" algn="just">
              <a:lnSpc>
                <a:spcPct val="150000"/>
              </a:lnSpc>
              <a:spcBef>
                <a:spcPts val="0"/>
              </a:spcBef>
              <a:buNone/>
            </a:pPr>
            <a:r>
              <a:rPr lang="it-IT" sz="2000" dirty="0"/>
              <a:t>Il requisito linguistico richiesto da UNIFI per la partecipazione al presente Bando NON è legato al requisito linguistico che invece il candidato dovrà dimostrare alla sede estera nei modi e tempi indicati dalla sede. </a:t>
            </a:r>
          </a:p>
          <a:p>
            <a:pPr marL="0" indent="0" algn="just">
              <a:lnSpc>
                <a:spcPct val="150000"/>
              </a:lnSpc>
              <a:spcBef>
                <a:spcPts val="0"/>
              </a:spcBef>
              <a:buNone/>
            </a:pPr>
            <a:r>
              <a:rPr lang="it-IT" sz="2000" b="1" dirty="0"/>
              <a:t>La conoscenza della lingua estera deve essere </a:t>
            </a:r>
            <a:r>
              <a:rPr lang="it-IT" sz="2000" b="1" dirty="0" err="1"/>
              <a:t>autodichiarata</a:t>
            </a:r>
            <a:r>
              <a:rPr lang="it-IT" sz="2000" b="1" dirty="0"/>
              <a:t> e posseduta dal candidato al momento della compilazione della candidatura online su TURUL. </a:t>
            </a:r>
          </a:p>
          <a:p>
            <a:pPr marL="0" indent="0" algn="just">
              <a:lnSpc>
                <a:spcPct val="150000"/>
              </a:lnSpc>
              <a:spcBef>
                <a:spcPts val="0"/>
              </a:spcBef>
              <a:buNone/>
            </a:pPr>
            <a:r>
              <a:rPr lang="it-IT" sz="2000" dirty="0"/>
              <a:t>L’autodichiarazione del possesso della conoscenza linguistica (lingua e livello) presuppone che:</a:t>
            </a:r>
          </a:p>
          <a:p>
            <a:pPr marL="457200" indent="-457200" algn="just">
              <a:lnSpc>
                <a:spcPct val="150000"/>
              </a:lnSpc>
              <a:spcBef>
                <a:spcPts val="0"/>
              </a:spcBef>
              <a:buAutoNum type="alphaLcParenR"/>
            </a:pPr>
            <a:r>
              <a:rPr lang="it-IT" sz="2000" b="1" dirty="0"/>
              <a:t>Il candidato sia in possesso, al momento della partecipazione al presente Bando, di una certificazione linguistica rilasciata da apposito Ente certificatore esterno, che certifichi il superamento di una prova di conoscenza linguistica </a:t>
            </a:r>
            <a:r>
              <a:rPr lang="it-IT" sz="2000" dirty="0"/>
              <a:t>(Allegato 1 del bando) oppure</a:t>
            </a:r>
          </a:p>
          <a:p>
            <a:pPr marL="457200" indent="-457200" algn="just">
              <a:lnSpc>
                <a:spcPct val="150000"/>
              </a:lnSpc>
              <a:spcBef>
                <a:spcPts val="0"/>
              </a:spcBef>
              <a:buAutoNum type="alphaLcParenR"/>
            </a:pPr>
            <a:r>
              <a:rPr lang="it-IT" sz="2000" b="1" dirty="0"/>
              <a:t>Il candidato si trovi in uno dei casi di esonero dal possedere una certificazione di Ente esterno</a:t>
            </a:r>
            <a:r>
              <a:rPr lang="it-IT" sz="2000" dirty="0"/>
              <a:t> (Allegato 2 al Bando) </a:t>
            </a:r>
          </a:p>
          <a:p>
            <a:pPr marL="0" indent="0" algn="just">
              <a:lnSpc>
                <a:spcPct val="150000"/>
              </a:lnSpc>
              <a:buNone/>
            </a:pPr>
            <a:r>
              <a:rPr lang="it-IT" sz="2000" u="sng" dirty="0"/>
              <a:t>Il candidato non deve fare l’upload su TURUL di certificazioni linguistiche, né inviarle per email agli uffici. </a:t>
            </a:r>
          </a:p>
          <a:p>
            <a:pPr marL="0" indent="0" algn="just">
              <a:lnSpc>
                <a:spcPct val="150000"/>
              </a:lnSpc>
              <a:buNone/>
            </a:pPr>
            <a:r>
              <a:rPr lang="it-IT" sz="2000" dirty="0"/>
              <a:t>Ogni studente deve solo indicare in fase di compilazione della domanda su TURUL, nell’apposita sezione dedicata, la lingua/le lingue conosciuta/e e le informazioni richieste, seguendo il menu a tendina. </a:t>
            </a:r>
          </a:p>
          <a:p>
            <a:pPr marL="0" indent="0" algn="just">
              <a:lnSpc>
                <a:spcPct val="150000"/>
              </a:lnSpc>
              <a:spcBef>
                <a:spcPts val="0"/>
              </a:spcBef>
              <a:buNone/>
            </a:pPr>
            <a:endParaRPr lang="it-IT" sz="2000" b="1" dirty="0"/>
          </a:p>
          <a:p>
            <a:pPr marL="0" indent="0" algn="just">
              <a:lnSpc>
                <a:spcPct val="150000"/>
              </a:lnSpc>
              <a:spcBef>
                <a:spcPts val="0"/>
              </a:spcBef>
              <a:buNone/>
            </a:pPr>
            <a:endParaRPr lang="it-IT" sz="2000" dirty="0">
              <a:latin typeface="+mj-lt"/>
            </a:endParaRPr>
          </a:p>
        </p:txBody>
      </p:sp>
      <p:sp>
        <p:nvSpPr>
          <p:cNvPr id="4" name="Titolo 1"/>
          <p:cNvSpPr txBox="1">
            <a:spLocks/>
          </p:cNvSpPr>
          <p:nvPr/>
        </p:nvSpPr>
        <p:spPr>
          <a:xfrm>
            <a:off x="892097" y="137467"/>
            <a:ext cx="10482146" cy="7520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8000" b="1" dirty="0">
                <a:solidFill>
                  <a:prstClr val="white"/>
                </a:solidFill>
                <a:latin typeface="Calibri"/>
              </a:rPr>
              <a:t>Requisiti linguistici da possedere al momento della </a:t>
            </a:r>
          </a:p>
          <a:p>
            <a:pPr algn="ctr"/>
            <a:r>
              <a:rPr lang="it-IT" sz="8000" b="1" dirty="0">
                <a:solidFill>
                  <a:prstClr val="white"/>
                </a:solidFill>
                <a:latin typeface="Calibri"/>
              </a:rPr>
              <a:t>candidatura online al Bando su </a:t>
            </a:r>
            <a:r>
              <a:rPr lang="it-IT" sz="8000" b="1" dirty="0" err="1">
                <a:solidFill>
                  <a:prstClr val="white"/>
                </a:solidFill>
                <a:latin typeface="Calibri"/>
              </a:rPr>
              <a:t>Turul</a:t>
            </a:r>
            <a:endParaRPr lang="it-IT" sz="8000" b="1" dirty="0">
              <a:solidFill>
                <a:prstClr val="white"/>
              </a:solidFill>
              <a:latin typeface="Calibri"/>
            </a:endParaRPr>
          </a:p>
          <a:p>
            <a:pPr algn="ctr"/>
            <a:endParaRPr lang="it-IT" b="1" dirty="0">
              <a:solidFill>
                <a:prstClr val="white"/>
              </a:solidFill>
              <a:latin typeface="Calibri"/>
            </a:endParaRPr>
          </a:p>
        </p:txBody>
      </p:sp>
    </p:spTree>
    <p:extLst>
      <p:ext uri="{BB962C8B-B14F-4D97-AF65-F5344CB8AC3E}">
        <p14:creationId xmlns:p14="http://schemas.microsoft.com/office/powerpoint/2010/main" val="287644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5063" y="1434353"/>
            <a:ext cx="11641874" cy="5179428"/>
          </a:xfrm>
        </p:spPr>
        <p:txBody>
          <a:bodyPr>
            <a:noAutofit/>
          </a:bodyPr>
          <a:lstStyle/>
          <a:p>
            <a:pPr marL="0" indent="0" algn="just">
              <a:lnSpc>
                <a:spcPct val="170000"/>
              </a:lnSpc>
              <a:spcBef>
                <a:spcPts val="0"/>
              </a:spcBef>
              <a:buNone/>
            </a:pPr>
            <a:r>
              <a:rPr lang="it-IT" sz="2000" dirty="0"/>
              <a:t>Le sedi estere potrebbero richiedere una conoscenza linguistica certificata da attestati ufficiali. È compito del candidato verificare con la sede che ospiterà il suo tirocinio l’esistenza di requisiti linguistici specifici e predisporre la documentazione necessaria a comprovare la competenza linguistica richiesta entro i termini fissati dalla sede estera. </a:t>
            </a:r>
            <a:endParaRPr lang="it-IT" sz="2000" b="1" u="sng" dirty="0">
              <a:latin typeface="+mj-lt"/>
            </a:endParaRPr>
          </a:p>
        </p:txBody>
      </p:sp>
      <p:sp>
        <p:nvSpPr>
          <p:cNvPr id="4" name="Titolo 1"/>
          <p:cNvSpPr txBox="1">
            <a:spLocks/>
          </p:cNvSpPr>
          <p:nvPr/>
        </p:nvSpPr>
        <p:spPr>
          <a:xfrm>
            <a:off x="1436649" y="0"/>
            <a:ext cx="9526858"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Requisiti </a:t>
            </a:r>
            <a:r>
              <a:rPr lang="it-IT" sz="3000" b="1" dirty="0">
                <a:solidFill>
                  <a:prstClr val="white"/>
                </a:solidFill>
                <a:latin typeface="Calibri"/>
              </a:rPr>
              <a:t>linguistici</a:t>
            </a:r>
            <a:r>
              <a:rPr lang="it-IT" sz="3200" b="1" dirty="0">
                <a:solidFill>
                  <a:prstClr val="white"/>
                </a:solidFill>
                <a:latin typeface="Calibri"/>
              </a:rPr>
              <a:t> richiesti dalle sedi estere</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477" y="3556188"/>
            <a:ext cx="5068460" cy="2447925"/>
          </a:xfrm>
          <a:prstGeom prst="rect">
            <a:avLst/>
          </a:prstGeom>
        </p:spPr>
      </p:pic>
    </p:spTree>
    <p:extLst>
      <p:ext uri="{BB962C8B-B14F-4D97-AF65-F5344CB8AC3E}">
        <p14:creationId xmlns:p14="http://schemas.microsoft.com/office/powerpoint/2010/main" val="283826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0293" y="936702"/>
            <a:ext cx="11519209" cy="5834995"/>
          </a:xfrm>
        </p:spPr>
        <p:txBody>
          <a:bodyPr>
            <a:normAutofit/>
          </a:bodyPr>
          <a:lstStyle/>
          <a:p>
            <a:pPr marL="0" indent="0" algn="just">
              <a:lnSpc>
                <a:spcPct val="150000"/>
              </a:lnSpc>
              <a:spcBef>
                <a:spcPts val="0"/>
              </a:spcBef>
              <a:buNone/>
            </a:pPr>
            <a:r>
              <a:rPr lang="it-IT" sz="2000" dirty="0"/>
              <a:t>La domanda di partecipazione al bando si presenta solo ed esclusivamente online collegandosi all’applicativo TURUL all’indirizzo https://ammissioni.unifi.it. </a:t>
            </a:r>
            <a:r>
              <a:rPr lang="it-IT" sz="2000" b="1" dirty="0"/>
              <a:t>Il servizio sarà attivo fino alle ore 13:00 del 30 aprile 2026. </a:t>
            </a:r>
            <a:r>
              <a:rPr lang="it-IT" sz="2000" dirty="0"/>
              <a:t>Oltre tale scadenza il collegamento verrà disattivato e non sarà più possibile compilare la domanda, né chiuderla, né iscriversi al Bando. </a:t>
            </a:r>
          </a:p>
          <a:p>
            <a:pPr marL="0" indent="0" algn="just">
              <a:lnSpc>
                <a:spcPct val="150000"/>
              </a:lnSpc>
              <a:spcBef>
                <a:spcPts val="0"/>
              </a:spcBef>
              <a:buNone/>
            </a:pPr>
            <a:r>
              <a:rPr lang="it-IT" sz="2000" dirty="0"/>
              <a:t>Per fare domanda, il candidato deve accedere all’applicativo TURUL con le credenziali SPID e </a:t>
            </a:r>
            <a:r>
              <a:rPr lang="it-IT" sz="2000" b="1" u="sng" dirty="0"/>
              <a:t>scegliere uno solo tra i due concorsi della propria Scuola</a:t>
            </a:r>
            <a:r>
              <a:rPr lang="it-IT" sz="2000" dirty="0"/>
              <a:t>:</a:t>
            </a:r>
          </a:p>
          <a:p>
            <a:pPr marL="0" indent="0" algn="just">
              <a:lnSpc>
                <a:spcPct val="150000"/>
              </a:lnSpc>
              <a:spcBef>
                <a:spcPts val="0"/>
              </a:spcBef>
              <a:buNone/>
            </a:pPr>
            <a:r>
              <a:rPr lang="it-IT" sz="2000" dirty="0"/>
              <a:t>✓ </a:t>
            </a:r>
            <a:r>
              <a:rPr lang="it-IT" sz="2000" dirty="0">
                <a:solidFill>
                  <a:srgbClr val="FF0000"/>
                </a:solidFill>
              </a:rPr>
              <a:t>“Selezione per la formazione di graduatorie per la mobilità internazionale ERASMUS+ </a:t>
            </a:r>
            <a:r>
              <a:rPr lang="it-IT" sz="2000" i="1" dirty="0" err="1">
                <a:solidFill>
                  <a:srgbClr val="FF0000"/>
                </a:solidFill>
              </a:rPr>
              <a:t>t</a:t>
            </a:r>
            <a:r>
              <a:rPr lang="it-IT" sz="2000" i="1" dirty="0" err="1" smtClean="0">
                <a:solidFill>
                  <a:srgbClr val="FF0000"/>
                </a:solidFill>
              </a:rPr>
              <a:t>raineeship</a:t>
            </a:r>
            <a:r>
              <a:rPr lang="it-IT" sz="2000" dirty="0" smtClean="0">
                <a:solidFill>
                  <a:srgbClr val="FF0000"/>
                </a:solidFill>
              </a:rPr>
              <a:t> </a:t>
            </a:r>
            <a:r>
              <a:rPr lang="it-IT" sz="2000" dirty="0" err="1">
                <a:solidFill>
                  <a:srgbClr val="FF0000"/>
                </a:solidFill>
              </a:rPr>
              <a:t>a.a</a:t>
            </a:r>
            <a:r>
              <a:rPr lang="it-IT" sz="2000" dirty="0">
                <a:solidFill>
                  <a:srgbClr val="FF0000"/>
                </a:solidFill>
              </a:rPr>
              <a:t>. 2026/2027” - </a:t>
            </a:r>
            <a:r>
              <a:rPr lang="it-IT" sz="2000" b="1" dirty="0">
                <a:solidFill>
                  <a:srgbClr val="FF0000"/>
                </a:solidFill>
              </a:rPr>
              <a:t>Sede generica” </a:t>
            </a:r>
          </a:p>
          <a:p>
            <a:pPr marL="0" indent="0" algn="just">
              <a:lnSpc>
                <a:spcPct val="150000"/>
              </a:lnSpc>
              <a:spcBef>
                <a:spcPts val="0"/>
              </a:spcBef>
              <a:buNone/>
            </a:pPr>
            <a:r>
              <a:rPr lang="it-IT" sz="2000" dirty="0"/>
              <a:t>oppure </a:t>
            </a:r>
          </a:p>
          <a:p>
            <a:pPr marL="0" indent="0" algn="just">
              <a:lnSpc>
                <a:spcPct val="150000"/>
              </a:lnSpc>
              <a:spcBef>
                <a:spcPts val="0"/>
              </a:spcBef>
              <a:buNone/>
            </a:pPr>
            <a:r>
              <a:rPr lang="it-IT" sz="2000" dirty="0"/>
              <a:t>✓ </a:t>
            </a:r>
            <a:r>
              <a:rPr lang="it-IT" sz="2000" dirty="0">
                <a:solidFill>
                  <a:srgbClr val="FF0000"/>
                </a:solidFill>
              </a:rPr>
              <a:t>“Selezione per la formazione di graduatorie per la mobilità internazionale ERASMUS+ </a:t>
            </a:r>
            <a:r>
              <a:rPr lang="it-IT" sz="2000" i="1" dirty="0" err="1">
                <a:solidFill>
                  <a:srgbClr val="FF0000"/>
                </a:solidFill>
              </a:rPr>
              <a:t>t</a:t>
            </a:r>
            <a:r>
              <a:rPr lang="it-IT" sz="2000" i="1" dirty="0" err="1" smtClean="0">
                <a:solidFill>
                  <a:srgbClr val="FF0000"/>
                </a:solidFill>
              </a:rPr>
              <a:t>raineeship</a:t>
            </a:r>
            <a:r>
              <a:rPr lang="it-IT" sz="2000" dirty="0" smtClean="0">
                <a:solidFill>
                  <a:srgbClr val="FF0000"/>
                </a:solidFill>
              </a:rPr>
              <a:t> </a:t>
            </a:r>
            <a:r>
              <a:rPr lang="it-IT" sz="2000" dirty="0" err="1">
                <a:solidFill>
                  <a:srgbClr val="FF0000"/>
                </a:solidFill>
              </a:rPr>
              <a:t>a.a</a:t>
            </a:r>
            <a:r>
              <a:rPr lang="it-IT" sz="2000" dirty="0">
                <a:solidFill>
                  <a:srgbClr val="FF0000"/>
                </a:solidFill>
              </a:rPr>
              <a:t>. 2026/2027” - </a:t>
            </a:r>
            <a:r>
              <a:rPr lang="it-IT" sz="2000" b="1" dirty="0">
                <a:solidFill>
                  <a:srgbClr val="FF0000"/>
                </a:solidFill>
              </a:rPr>
              <a:t>Sede nominativa”. </a:t>
            </a:r>
          </a:p>
        </p:txBody>
      </p:sp>
      <p:sp>
        <p:nvSpPr>
          <p:cNvPr id="4" name="Titolo 1"/>
          <p:cNvSpPr txBox="1">
            <a:spLocks/>
          </p:cNvSpPr>
          <p:nvPr/>
        </p:nvSpPr>
        <p:spPr>
          <a:xfrm>
            <a:off x="2938015" y="29171"/>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Selezione dei candidati</a:t>
            </a:r>
          </a:p>
        </p:txBody>
      </p:sp>
    </p:spTree>
    <p:extLst>
      <p:ext uri="{BB962C8B-B14F-4D97-AF65-F5344CB8AC3E}">
        <p14:creationId xmlns:p14="http://schemas.microsoft.com/office/powerpoint/2010/main" val="288686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9932" y="959005"/>
            <a:ext cx="11708780" cy="5508702"/>
          </a:xfrm>
        </p:spPr>
        <p:txBody>
          <a:bodyPr>
            <a:noAutofit/>
          </a:bodyPr>
          <a:lstStyle/>
          <a:p>
            <a:pPr marL="0" indent="0" algn="just">
              <a:lnSpc>
                <a:spcPct val="150000"/>
              </a:lnSpc>
              <a:spcBef>
                <a:spcPts val="0"/>
              </a:spcBef>
              <a:buNone/>
            </a:pPr>
            <a:r>
              <a:rPr lang="it-IT" sz="2000" dirty="0"/>
              <a:t>Il candidato che sceglie di concorrere per il concorso di Scuola su </a:t>
            </a:r>
            <a:r>
              <a:rPr lang="it-IT" sz="2000" b="1" dirty="0">
                <a:solidFill>
                  <a:srgbClr val="FF0000"/>
                </a:solidFill>
              </a:rPr>
              <a:t>sede </a:t>
            </a:r>
            <a:r>
              <a:rPr lang="it-IT" sz="2000" b="1" dirty="0" smtClean="0">
                <a:solidFill>
                  <a:srgbClr val="FF0000"/>
                </a:solidFill>
              </a:rPr>
              <a:t>generica</a:t>
            </a:r>
            <a:r>
              <a:rPr lang="it-IT" sz="2000" dirty="0" smtClean="0"/>
              <a:t> </a:t>
            </a:r>
            <a:r>
              <a:rPr lang="it-IT" sz="2000" dirty="0"/>
              <a:t>potrà visualizzare solo le sedi con cui la Scuola di afferenza del suo Corso di Studio ha stipulato una lettera d’intenti (c.d. generica); le sedi sono visibili alla pagina https://ammissioni.unifi.it/DESTINATION/ dal menu Erasmus+ </a:t>
            </a:r>
            <a:r>
              <a:rPr lang="it-IT" sz="2000" dirty="0" err="1"/>
              <a:t>Traineeship</a:t>
            </a:r>
            <a:r>
              <a:rPr lang="it-IT" sz="2000" dirty="0"/>
              <a:t> sede generica.</a:t>
            </a:r>
          </a:p>
          <a:p>
            <a:pPr marL="0" indent="0" algn="just">
              <a:lnSpc>
                <a:spcPct val="150000"/>
              </a:lnSpc>
              <a:spcBef>
                <a:spcPts val="0"/>
              </a:spcBef>
              <a:buNone/>
            </a:pPr>
            <a:r>
              <a:rPr lang="it-IT" sz="2000" dirty="0"/>
              <a:t>In questo caso ogni candidato può indicare, in ordine di preferenza, le Aziende preferite </a:t>
            </a:r>
            <a:r>
              <a:rPr lang="it-IT" sz="2000" b="1" dirty="0"/>
              <a:t>da un minimo di 1 fino a un massimo di 3.</a:t>
            </a:r>
            <a:r>
              <a:rPr lang="it-IT" sz="2000" dirty="0"/>
              <a:t> </a:t>
            </a:r>
            <a:r>
              <a:rPr lang="it-IT" sz="2000" u="sng" dirty="0"/>
              <a:t>La scelta di 3 sedi non è obbligatoria</a:t>
            </a:r>
            <a:r>
              <a:rPr lang="it-IT" sz="2000" dirty="0"/>
              <a:t>.</a:t>
            </a:r>
          </a:p>
          <a:p>
            <a:pPr marL="0" indent="0" algn="just">
              <a:lnSpc>
                <a:spcPct val="150000"/>
              </a:lnSpc>
              <a:spcBef>
                <a:spcPts val="0"/>
              </a:spcBef>
              <a:buNone/>
            </a:pPr>
            <a:r>
              <a:rPr lang="it-IT" sz="2000" dirty="0"/>
              <a:t>In fase di compilazione della domanda, ogni candidato è tenuto a inserire nella sezione “Programma di tirocinio estero” le seguenti informazioni (solo per la prima destinazione): </a:t>
            </a:r>
          </a:p>
          <a:p>
            <a:pPr algn="just">
              <a:lnSpc>
                <a:spcPct val="150000"/>
              </a:lnSpc>
              <a:spcBef>
                <a:spcPts val="0"/>
              </a:spcBef>
              <a:buFontTx/>
              <a:buChar char="-"/>
            </a:pPr>
            <a:r>
              <a:rPr lang="it-IT" sz="2000" dirty="0"/>
              <a:t>la tipologia di tirocinio che intende effettuare all’estero (se curriculare, non curriculare, post-laurea) </a:t>
            </a:r>
          </a:p>
          <a:p>
            <a:pPr algn="just">
              <a:lnSpc>
                <a:spcPct val="150000"/>
              </a:lnSpc>
              <a:spcBef>
                <a:spcPts val="0"/>
              </a:spcBef>
              <a:buFontTx/>
              <a:buChar char="-"/>
            </a:pPr>
            <a:r>
              <a:rPr lang="it-IT" sz="2000" dirty="0"/>
              <a:t>l’attività che andrà a svolgere presso la sede, se già nota al momento della candidatura </a:t>
            </a:r>
          </a:p>
          <a:p>
            <a:pPr algn="just">
              <a:lnSpc>
                <a:spcPct val="150000"/>
              </a:lnSpc>
              <a:spcBef>
                <a:spcPts val="0"/>
              </a:spcBef>
              <a:buFontTx/>
              <a:buChar char="-"/>
            </a:pPr>
            <a:r>
              <a:rPr lang="it-IT" sz="2000" dirty="0"/>
              <a:t>il numero di CFU di tirocinio previsti (informazione non necessaria in caso di tirocinio post-laurea) </a:t>
            </a:r>
          </a:p>
        </p:txBody>
      </p:sp>
      <p:sp>
        <p:nvSpPr>
          <p:cNvPr id="4" name="Titolo 1"/>
          <p:cNvSpPr txBox="1">
            <a:spLocks/>
          </p:cNvSpPr>
          <p:nvPr/>
        </p:nvSpPr>
        <p:spPr>
          <a:xfrm>
            <a:off x="2884118" y="14259"/>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Concorso per sede generica</a:t>
            </a:r>
          </a:p>
        </p:txBody>
      </p:sp>
    </p:spTree>
    <p:extLst>
      <p:ext uri="{BB962C8B-B14F-4D97-AF65-F5344CB8AC3E}">
        <p14:creationId xmlns:p14="http://schemas.microsoft.com/office/powerpoint/2010/main" val="1868995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9571" y="838372"/>
            <a:ext cx="11731083" cy="5205590"/>
          </a:xfrm>
        </p:spPr>
        <p:txBody>
          <a:bodyPr>
            <a:normAutofit/>
          </a:bodyPr>
          <a:lstStyle/>
          <a:p>
            <a:pPr marL="0" indent="0" algn="just">
              <a:lnSpc>
                <a:spcPct val="150000"/>
              </a:lnSpc>
              <a:spcBef>
                <a:spcPts val="0"/>
              </a:spcBef>
              <a:buNone/>
            </a:pPr>
            <a:r>
              <a:rPr lang="it-IT" sz="2000" dirty="0"/>
              <a:t>Il candidato che sceglie di concorrere per il concorso di Scuola su </a:t>
            </a:r>
            <a:r>
              <a:rPr lang="it-IT" sz="2000" b="1" dirty="0">
                <a:solidFill>
                  <a:srgbClr val="FF0000"/>
                </a:solidFill>
              </a:rPr>
              <a:t>sede nominativa </a:t>
            </a:r>
            <a:r>
              <a:rPr lang="it-IT" sz="2000" dirty="0"/>
              <a:t>compila la domanda online come richiesto dall’applicativo </a:t>
            </a:r>
            <a:r>
              <a:rPr lang="it-IT" sz="2000" dirty="0" err="1"/>
              <a:t>Turul</a:t>
            </a:r>
            <a:r>
              <a:rPr lang="it-IT" sz="2000" dirty="0"/>
              <a:t>, inserendo i dati della sede estera così come riportati nella lettera di intenti nominativa. Affinché la candidatura per sede nominativa possa essere ammessa, il candidato deve produrre una “Lettera di Intenti Nominativa”, utilizzando il modulo</a:t>
            </a:r>
          </a:p>
          <a:p>
            <a:pPr marL="0" indent="0" algn="just">
              <a:lnSpc>
                <a:spcPct val="150000"/>
              </a:lnSpc>
              <a:spcBef>
                <a:spcPts val="0"/>
              </a:spcBef>
              <a:buNone/>
            </a:pPr>
            <a:r>
              <a:rPr lang="it-IT" sz="2000" dirty="0"/>
              <a:t>https://www.unifi.it/sites/default/files/2025-10/erasums_tirocinio_lettera_intenti_1.pdf </a:t>
            </a:r>
          </a:p>
          <a:p>
            <a:pPr marL="0" indent="0" algn="just">
              <a:lnSpc>
                <a:spcPct val="150000"/>
              </a:lnSpc>
              <a:spcBef>
                <a:spcPts val="0"/>
              </a:spcBef>
              <a:buNone/>
            </a:pPr>
            <a:r>
              <a:rPr lang="it-IT" sz="2000" dirty="0"/>
              <a:t>La lettera deve essere firmata da parte del legale rappresentante dell’organismo ospitante, trasmessa dalla sede estera allo studente per email, e poi inviata dallo studente per email a </a:t>
            </a:r>
            <a:r>
              <a:rPr lang="it-IT" sz="2000" dirty="0">
                <a:hlinkClick r:id="rId2"/>
              </a:rPr>
              <a:t>relint@scpol.unifi.it</a:t>
            </a:r>
            <a:endParaRPr lang="it-IT" sz="2000" dirty="0"/>
          </a:p>
          <a:p>
            <a:pPr marL="0" indent="0" algn="just">
              <a:lnSpc>
                <a:spcPct val="150000"/>
              </a:lnSpc>
              <a:spcBef>
                <a:spcPts val="0"/>
              </a:spcBef>
              <a:buNone/>
            </a:pPr>
            <a:r>
              <a:rPr lang="it-IT" sz="2000" b="1" u="sng" dirty="0"/>
              <a:t>Non è possibile scegliere come sede nominativa una sede già presente tra le sedi generiche della Scuola.</a:t>
            </a:r>
          </a:p>
          <a:p>
            <a:pPr marL="0" indent="0" algn="just">
              <a:lnSpc>
                <a:spcPct val="150000"/>
              </a:lnSpc>
              <a:spcBef>
                <a:spcPts val="0"/>
              </a:spcBef>
              <a:buNone/>
            </a:pPr>
            <a:r>
              <a:rPr lang="it-IT" sz="2000" dirty="0"/>
              <a:t>Il candidato deve trasmettere per email la lettera di intenti nominativa al Servizio Relazioni Internazionali di</a:t>
            </a:r>
          </a:p>
          <a:p>
            <a:pPr marL="0" indent="0" algn="just">
              <a:lnSpc>
                <a:spcPct val="150000"/>
              </a:lnSpc>
              <a:spcBef>
                <a:spcPts val="0"/>
              </a:spcBef>
              <a:buNone/>
            </a:pPr>
            <a:r>
              <a:rPr lang="it-IT" sz="2000" dirty="0"/>
              <a:t>Scuola entro il 30 aprile 2026, giornata di scadenza del Bando. Nell’oggetto della mail deve essere riportata la</a:t>
            </a:r>
          </a:p>
          <a:p>
            <a:pPr marL="0" indent="0" algn="just">
              <a:lnSpc>
                <a:spcPct val="150000"/>
              </a:lnSpc>
              <a:spcBef>
                <a:spcPts val="0"/>
              </a:spcBef>
              <a:buNone/>
            </a:pPr>
            <a:r>
              <a:rPr lang="it-IT" sz="2000" dirty="0"/>
              <a:t>dicitura “Lettera d’intenti nominativa mobilità Erasmus + </a:t>
            </a:r>
            <a:r>
              <a:rPr lang="it-IT" sz="2000" i="1" dirty="0" err="1"/>
              <a:t>traineeship</a:t>
            </a:r>
            <a:r>
              <a:rPr lang="it-IT" sz="2000" dirty="0"/>
              <a:t> 2026/2027”, pena l’esclusione dal Bando</a:t>
            </a:r>
            <a:endParaRPr lang="it-IT" sz="2000" b="1" u="sng" dirty="0"/>
          </a:p>
        </p:txBody>
      </p:sp>
      <p:sp>
        <p:nvSpPr>
          <p:cNvPr id="4" name="Titolo 1"/>
          <p:cNvSpPr txBox="1">
            <a:spLocks/>
          </p:cNvSpPr>
          <p:nvPr/>
        </p:nvSpPr>
        <p:spPr>
          <a:xfrm>
            <a:off x="2884118" y="0"/>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Concorso per sede nominativa</a:t>
            </a:r>
          </a:p>
        </p:txBody>
      </p:sp>
    </p:spTree>
    <p:extLst>
      <p:ext uri="{BB962C8B-B14F-4D97-AF65-F5344CB8AC3E}">
        <p14:creationId xmlns:p14="http://schemas.microsoft.com/office/powerpoint/2010/main" val="746003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0721" y="947854"/>
            <a:ext cx="11809141" cy="5711564"/>
          </a:xfrm>
        </p:spPr>
        <p:txBody>
          <a:bodyPr>
            <a:normAutofit/>
          </a:bodyPr>
          <a:lstStyle/>
          <a:p>
            <a:pPr marL="0" indent="0" algn="just">
              <a:lnSpc>
                <a:spcPct val="150000"/>
              </a:lnSpc>
              <a:spcBef>
                <a:spcPts val="0"/>
              </a:spcBef>
              <a:buNone/>
            </a:pPr>
            <a:r>
              <a:rPr lang="it-IT" sz="2000" dirty="0"/>
              <a:t>La graduatoria di idoneità è elaborata sulla base dei criteri indicati di seguito: </a:t>
            </a:r>
          </a:p>
          <a:p>
            <a:pPr marL="514350" indent="-514350" algn="just">
              <a:lnSpc>
                <a:spcPct val="150000"/>
              </a:lnSpc>
              <a:spcBef>
                <a:spcPts val="0"/>
              </a:spcBef>
              <a:buAutoNum type="alphaLcParenR"/>
            </a:pPr>
            <a:r>
              <a:rPr lang="it-IT" sz="2000" b="1" u="sng" dirty="0"/>
              <a:t>valutazione della carriera del candidato </a:t>
            </a:r>
          </a:p>
          <a:p>
            <a:pPr marL="0" indent="0" algn="just">
              <a:lnSpc>
                <a:spcPct val="150000"/>
              </a:lnSpc>
              <a:spcBef>
                <a:spcPts val="0"/>
              </a:spcBef>
              <a:buNone/>
            </a:pPr>
            <a:r>
              <a:rPr lang="it-IT" sz="2000" dirty="0"/>
              <a:t>I due elementi che concorrono al calcolo del punteggio riferito alla carriera sono: </a:t>
            </a:r>
          </a:p>
          <a:p>
            <a:pPr marL="0" indent="0" algn="just">
              <a:lnSpc>
                <a:spcPct val="150000"/>
              </a:lnSpc>
              <a:spcBef>
                <a:spcPts val="0"/>
              </a:spcBef>
              <a:buNone/>
            </a:pPr>
            <a:r>
              <a:rPr lang="it-IT" sz="2000" b="1" dirty="0">
                <a:solidFill>
                  <a:srgbClr val="002060"/>
                </a:solidFill>
              </a:rPr>
              <a:t>● la regolarità negli studi (per un </a:t>
            </a:r>
            <a:r>
              <a:rPr lang="it-IT" sz="2000" b="1" dirty="0" err="1">
                <a:solidFill>
                  <a:srgbClr val="002060"/>
                </a:solidFill>
              </a:rPr>
              <a:t>max</a:t>
            </a:r>
            <a:r>
              <a:rPr lang="it-IT" sz="2000" b="1" dirty="0">
                <a:solidFill>
                  <a:srgbClr val="002060"/>
                </a:solidFill>
              </a:rPr>
              <a:t> di 35 punti); </a:t>
            </a:r>
          </a:p>
          <a:p>
            <a:pPr marL="0" indent="0" algn="just">
              <a:lnSpc>
                <a:spcPct val="150000"/>
              </a:lnSpc>
              <a:spcBef>
                <a:spcPts val="0"/>
              </a:spcBef>
              <a:buNone/>
            </a:pPr>
            <a:r>
              <a:rPr lang="it-IT" sz="2000" b="1" dirty="0">
                <a:solidFill>
                  <a:srgbClr val="002060"/>
                </a:solidFill>
              </a:rPr>
              <a:t>● il profitto (per un </a:t>
            </a:r>
            <a:r>
              <a:rPr lang="it-IT" sz="2000" b="1" dirty="0" err="1">
                <a:solidFill>
                  <a:srgbClr val="002060"/>
                </a:solidFill>
              </a:rPr>
              <a:t>max</a:t>
            </a:r>
            <a:r>
              <a:rPr lang="it-IT" sz="2000" b="1" dirty="0">
                <a:solidFill>
                  <a:srgbClr val="002060"/>
                </a:solidFill>
              </a:rPr>
              <a:t> di 35 punti). </a:t>
            </a:r>
          </a:p>
          <a:p>
            <a:pPr marL="0" indent="0" algn="just">
              <a:lnSpc>
                <a:spcPct val="150000"/>
              </a:lnSpc>
              <a:spcBef>
                <a:spcPts val="0"/>
              </a:spcBef>
              <a:buNone/>
            </a:pPr>
            <a:r>
              <a:rPr lang="it-IT" sz="2000" dirty="0"/>
              <a:t>Nel calcolo del punteggio relativo alla carriera si tiene conto di fattori diversi, a seconda che si tratti di studenti iscritti a corsi di laurea triennale, laurea magistrale, laurea magistrale a ciclo unico o corsi di III livello. </a:t>
            </a:r>
          </a:p>
          <a:p>
            <a:pPr marL="0" indent="0" algn="just">
              <a:lnSpc>
                <a:spcPct val="150000"/>
              </a:lnSpc>
              <a:spcBef>
                <a:spcPts val="0"/>
              </a:spcBef>
              <a:buNone/>
            </a:pPr>
            <a:r>
              <a:rPr lang="it-IT" sz="2000" dirty="0"/>
              <a:t>✓ Per gli </a:t>
            </a:r>
            <a:r>
              <a:rPr lang="it-IT" sz="2000" b="1" dirty="0"/>
              <a:t>studenti iscritti a corsi di laurea triennale e laurea magistrale</a:t>
            </a:r>
          </a:p>
          <a:p>
            <a:pPr algn="just">
              <a:lnSpc>
                <a:spcPct val="150000"/>
              </a:lnSpc>
              <a:spcBef>
                <a:spcPts val="0"/>
              </a:spcBef>
              <a:buFontTx/>
              <a:buChar char="-"/>
            </a:pPr>
            <a:r>
              <a:rPr lang="it-IT" sz="2000" dirty="0"/>
              <a:t>la regolarità negli studi è calcolata sulla base del numero di crediti relativi ad esami superati e </a:t>
            </a:r>
            <a:r>
              <a:rPr lang="it-IT" sz="2000" b="1" u="sng" dirty="0"/>
              <a:t>registrati in carriera entro il giorno 23 febbraio 2026</a:t>
            </a:r>
            <a:r>
              <a:rPr lang="it-IT" sz="2000" dirty="0"/>
              <a:t> rapportato al numero di anni di iscrizione; </a:t>
            </a:r>
          </a:p>
          <a:p>
            <a:pPr algn="just">
              <a:lnSpc>
                <a:spcPct val="150000"/>
              </a:lnSpc>
              <a:spcBef>
                <a:spcPts val="0"/>
              </a:spcBef>
              <a:buFontTx/>
              <a:buChar char="-"/>
            </a:pPr>
            <a:r>
              <a:rPr lang="it-IT" sz="2000" dirty="0"/>
              <a:t>il profitto è calcolato sulla base della media ponderata.</a:t>
            </a:r>
          </a:p>
        </p:txBody>
      </p:sp>
      <p:sp>
        <p:nvSpPr>
          <p:cNvPr id="4" name="Titolo 1"/>
          <p:cNvSpPr txBox="1">
            <a:spLocks/>
          </p:cNvSpPr>
          <p:nvPr/>
        </p:nvSpPr>
        <p:spPr>
          <a:xfrm>
            <a:off x="2884118" y="0"/>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Selezione dei candidati /1</a:t>
            </a:r>
          </a:p>
        </p:txBody>
      </p:sp>
    </p:spTree>
    <p:extLst>
      <p:ext uri="{BB962C8B-B14F-4D97-AF65-F5344CB8AC3E}">
        <p14:creationId xmlns:p14="http://schemas.microsoft.com/office/powerpoint/2010/main" val="356169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6477" y="838371"/>
            <a:ext cx="11786839" cy="5821047"/>
          </a:xfrm>
        </p:spPr>
        <p:txBody>
          <a:bodyPr>
            <a:normAutofit/>
          </a:bodyPr>
          <a:lstStyle/>
          <a:p>
            <a:pPr marL="0" indent="0">
              <a:lnSpc>
                <a:spcPct val="150000"/>
              </a:lnSpc>
              <a:spcBef>
                <a:spcPts val="0"/>
              </a:spcBef>
              <a:buNone/>
            </a:pPr>
            <a:r>
              <a:rPr lang="it-IT" sz="2000" dirty="0"/>
              <a:t>✓ Per gli </a:t>
            </a:r>
            <a:r>
              <a:rPr lang="it-IT" sz="2000" b="1" dirty="0"/>
              <a:t>studenti iscritti al primo anno dei corsi di laurea magistrale </a:t>
            </a:r>
          </a:p>
          <a:p>
            <a:pPr>
              <a:lnSpc>
                <a:spcPct val="150000"/>
              </a:lnSpc>
              <a:spcBef>
                <a:spcPts val="0"/>
              </a:spcBef>
              <a:buFontTx/>
              <a:buChar char="-"/>
            </a:pPr>
            <a:r>
              <a:rPr lang="it-IT" sz="2000" dirty="0"/>
              <a:t>la regolarità negli studi è calcolata sulla base del numero di crediti relativi ad esami superati e registrati in carriera entro il giorno 23 febbraio 2026 rapportato al numero di anni di iscrizione; </a:t>
            </a:r>
          </a:p>
          <a:p>
            <a:pPr>
              <a:lnSpc>
                <a:spcPct val="150000"/>
              </a:lnSpc>
              <a:spcBef>
                <a:spcPts val="0"/>
              </a:spcBef>
              <a:buFontTx/>
              <a:buChar char="-"/>
            </a:pPr>
            <a:r>
              <a:rPr lang="it-IT" sz="2000" dirty="0"/>
              <a:t>il profitto è calcolato sulla base del voto di laurea triennale. </a:t>
            </a:r>
          </a:p>
          <a:p>
            <a:pPr marL="0" indent="0">
              <a:lnSpc>
                <a:spcPct val="150000"/>
              </a:lnSpc>
              <a:spcBef>
                <a:spcPts val="0"/>
              </a:spcBef>
              <a:buNone/>
            </a:pPr>
            <a:endParaRPr lang="it-IT" sz="2000" dirty="0"/>
          </a:p>
          <a:p>
            <a:pPr marL="0" indent="0" algn="just">
              <a:lnSpc>
                <a:spcPct val="150000"/>
              </a:lnSpc>
              <a:spcBef>
                <a:spcPts val="0"/>
              </a:spcBef>
              <a:buNone/>
            </a:pPr>
            <a:r>
              <a:rPr lang="it-IT" sz="2000" b="1" dirty="0"/>
              <a:t>Gli Esami registrati successivamente al</a:t>
            </a:r>
            <a:r>
              <a:rPr lang="it-IT" sz="2000" dirty="0"/>
              <a:t> </a:t>
            </a:r>
            <a:r>
              <a:rPr lang="it-IT" sz="2000" b="1" dirty="0"/>
              <a:t>23 febbraio 2026, anche se sostenuti entro il giorno 23 febbraio 2026, non vengono presi in considerazione ai fini del punteggio. </a:t>
            </a:r>
          </a:p>
          <a:p>
            <a:pPr marL="0" indent="0" algn="just">
              <a:lnSpc>
                <a:spcPct val="150000"/>
              </a:lnSpc>
              <a:spcBef>
                <a:spcPts val="0"/>
              </a:spcBef>
              <a:buNone/>
            </a:pPr>
            <a:endParaRPr lang="it-IT" sz="2000" b="1" u="sng" dirty="0"/>
          </a:p>
          <a:p>
            <a:pPr marL="0" indent="0" algn="just">
              <a:lnSpc>
                <a:spcPct val="150000"/>
              </a:lnSpc>
              <a:spcBef>
                <a:spcPts val="0"/>
              </a:spcBef>
              <a:buNone/>
            </a:pPr>
            <a:r>
              <a:rPr lang="it-IT" sz="2000" u="sng" dirty="0"/>
              <a:t>È cura dello studente controllare, sulla propria pagina personale dei Servizi On Line, che gli esami risultino correttamente registrati entro tale data</a:t>
            </a:r>
            <a:r>
              <a:rPr lang="it-IT" sz="2000" dirty="0"/>
              <a:t>. Vengono considerati solo i CFU sostenuti o riconosciuti nell’attuale carriera.</a:t>
            </a:r>
          </a:p>
          <a:p>
            <a:pPr marL="0" indent="0">
              <a:lnSpc>
                <a:spcPct val="150000"/>
              </a:lnSpc>
              <a:spcBef>
                <a:spcPts val="0"/>
              </a:spcBef>
              <a:buNone/>
            </a:pPr>
            <a:endParaRPr lang="it-IT" sz="2000" dirty="0"/>
          </a:p>
        </p:txBody>
      </p:sp>
      <p:sp>
        <p:nvSpPr>
          <p:cNvPr id="4" name="Titolo 1"/>
          <p:cNvSpPr txBox="1">
            <a:spLocks/>
          </p:cNvSpPr>
          <p:nvPr/>
        </p:nvSpPr>
        <p:spPr>
          <a:xfrm>
            <a:off x="2938014" y="0"/>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Selezione dei candidati /2</a:t>
            </a:r>
          </a:p>
        </p:txBody>
      </p:sp>
    </p:spTree>
    <p:extLst>
      <p:ext uri="{BB962C8B-B14F-4D97-AF65-F5344CB8AC3E}">
        <p14:creationId xmlns:p14="http://schemas.microsoft.com/office/powerpoint/2010/main" val="1088928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8779" y="838371"/>
            <a:ext cx="11797991" cy="5821047"/>
          </a:xfrm>
        </p:spPr>
        <p:txBody>
          <a:bodyPr>
            <a:normAutofit/>
          </a:bodyPr>
          <a:lstStyle/>
          <a:p>
            <a:pPr marL="0" indent="0" algn="just">
              <a:lnSpc>
                <a:spcPct val="150000"/>
              </a:lnSpc>
              <a:spcBef>
                <a:spcPts val="0"/>
              </a:spcBef>
              <a:buNone/>
            </a:pPr>
            <a:r>
              <a:rPr lang="it-IT" sz="2000" b="1" dirty="0"/>
              <a:t>b) conoscenze linguistiche </a:t>
            </a:r>
          </a:p>
          <a:p>
            <a:pPr marL="0" indent="0" algn="just">
              <a:lnSpc>
                <a:spcPct val="150000"/>
              </a:lnSpc>
              <a:spcBef>
                <a:spcPts val="0"/>
              </a:spcBef>
              <a:buNone/>
            </a:pPr>
            <a:r>
              <a:rPr lang="it-IT" sz="2000" dirty="0"/>
              <a:t>L’autodichiarazione del possesso della conoscenza linguistica dichiarata nella domanda online su TURUL (lingua e livello) presuppone che: </a:t>
            </a:r>
          </a:p>
          <a:p>
            <a:pPr marL="514350" indent="-514350" algn="just">
              <a:lnSpc>
                <a:spcPct val="150000"/>
              </a:lnSpc>
              <a:spcBef>
                <a:spcPts val="0"/>
              </a:spcBef>
              <a:buAutoNum type="alphaLcParenR"/>
            </a:pPr>
            <a:r>
              <a:rPr lang="it-IT" sz="2000" b="1" dirty="0"/>
              <a:t>il candidato sia in possesso, al momento della partecipazione al presente Bando, di una certificazione linguistica </a:t>
            </a:r>
            <a:r>
              <a:rPr lang="it-IT" sz="2000" dirty="0"/>
              <a:t>rilasciata da apposito Ente certificatore esterno, che certifichi il superamento di una prova di conoscenza linguistica (attenzione, non sono ritenuti validi semplici certificati di frequenza); </a:t>
            </a:r>
          </a:p>
          <a:p>
            <a:pPr marL="0" indent="0" algn="just">
              <a:lnSpc>
                <a:spcPct val="150000"/>
              </a:lnSpc>
              <a:spcBef>
                <a:spcPts val="0"/>
              </a:spcBef>
              <a:buNone/>
            </a:pPr>
            <a:endParaRPr lang="it-IT" sz="2000" dirty="0"/>
          </a:p>
          <a:p>
            <a:pPr marL="0" indent="0" algn="just">
              <a:lnSpc>
                <a:spcPct val="150000"/>
              </a:lnSpc>
              <a:spcBef>
                <a:spcPts val="0"/>
              </a:spcBef>
              <a:buNone/>
            </a:pPr>
            <a:r>
              <a:rPr lang="it-IT" sz="2000" dirty="0"/>
              <a:t>oppure</a:t>
            </a:r>
          </a:p>
          <a:p>
            <a:pPr marL="0" indent="0" algn="just">
              <a:lnSpc>
                <a:spcPct val="150000"/>
              </a:lnSpc>
              <a:spcBef>
                <a:spcPts val="0"/>
              </a:spcBef>
              <a:buNone/>
            </a:pPr>
            <a:endParaRPr lang="it-IT" sz="2000" dirty="0"/>
          </a:p>
          <a:p>
            <a:pPr marL="0" indent="0" algn="just">
              <a:lnSpc>
                <a:spcPct val="150000"/>
              </a:lnSpc>
              <a:spcBef>
                <a:spcPts val="0"/>
              </a:spcBef>
              <a:buNone/>
            </a:pPr>
            <a:r>
              <a:rPr lang="it-IT" sz="2000" b="1" dirty="0"/>
              <a:t>b) il candidato si trovi in uno dei casi di esonero dal possedere una </a:t>
            </a:r>
          </a:p>
          <a:p>
            <a:pPr marL="0" indent="0" algn="just">
              <a:lnSpc>
                <a:spcPct val="150000"/>
              </a:lnSpc>
              <a:spcBef>
                <a:spcPts val="0"/>
              </a:spcBef>
              <a:buNone/>
            </a:pPr>
            <a:r>
              <a:rPr lang="it-IT" sz="2000" b="1" dirty="0"/>
              <a:t>certificazione di Ente esterno.</a:t>
            </a:r>
          </a:p>
        </p:txBody>
      </p:sp>
      <p:sp>
        <p:nvSpPr>
          <p:cNvPr id="4" name="Titolo 1"/>
          <p:cNvSpPr txBox="1">
            <a:spLocks/>
          </p:cNvSpPr>
          <p:nvPr/>
        </p:nvSpPr>
        <p:spPr>
          <a:xfrm>
            <a:off x="2965892" y="0"/>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Selezione dei candidati /3</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850" y="3763243"/>
            <a:ext cx="4132920" cy="2750270"/>
          </a:xfrm>
          <a:prstGeom prst="rect">
            <a:avLst/>
          </a:prstGeom>
        </p:spPr>
      </p:pic>
    </p:spTree>
    <p:extLst>
      <p:ext uri="{BB962C8B-B14F-4D97-AF65-F5344CB8AC3E}">
        <p14:creationId xmlns:p14="http://schemas.microsoft.com/office/powerpoint/2010/main" val="260137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6516" y="1570323"/>
            <a:ext cx="11393284" cy="2593399"/>
          </a:xfrm>
        </p:spPr>
        <p:txBody>
          <a:bodyPr>
            <a:noAutofit/>
          </a:bodyPr>
          <a:lstStyle/>
          <a:p>
            <a:pPr marL="0" indent="0" algn="just">
              <a:lnSpc>
                <a:spcPct val="170000"/>
              </a:lnSpc>
              <a:spcBef>
                <a:spcPts val="0"/>
              </a:spcBef>
              <a:buNone/>
            </a:pPr>
            <a:r>
              <a:rPr lang="it-IT" sz="2400" dirty="0"/>
              <a:t>La mobilità Erasmus+ </a:t>
            </a:r>
            <a:r>
              <a:rPr lang="it-IT" sz="2400" i="1" dirty="0" err="1"/>
              <a:t>t</a:t>
            </a:r>
            <a:r>
              <a:rPr lang="it-IT" sz="2400" i="1" dirty="0" err="1" smtClean="0"/>
              <a:t>raineeship</a:t>
            </a:r>
            <a:r>
              <a:rPr lang="it-IT" sz="2400" dirty="0" smtClean="0"/>
              <a:t> </a:t>
            </a:r>
            <a:r>
              <a:rPr lang="it-IT" sz="2400" dirty="0"/>
              <a:t>permette di effettuare tirocini presso imprese, centri di formazione e di ricerca presenti in uno dei Paesi indicati all’Art. 3 - Destinazioni della mobilità. </a:t>
            </a:r>
          </a:p>
          <a:p>
            <a:pPr marL="0" indent="0" algn="just">
              <a:lnSpc>
                <a:spcPct val="170000"/>
              </a:lnSpc>
              <a:spcBef>
                <a:spcPts val="0"/>
              </a:spcBef>
              <a:buNone/>
            </a:pPr>
            <a:r>
              <a:rPr lang="it-IT" sz="2400" dirty="0"/>
              <a:t>L’Erasmus+ </a:t>
            </a:r>
            <a:r>
              <a:rPr lang="it-IT" sz="2400" i="1" dirty="0" err="1"/>
              <a:t>t</a:t>
            </a:r>
            <a:r>
              <a:rPr lang="it-IT" sz="2400" i="1" dirty="0" err="1" smtClean="0"/>
              <a:t>raineeship</a:t>
            </a:r>
            <a:r>
              <a:rPr lang="it-IT" sz="2400" dirty="0" smtClean="0"/>
              <a:t> </a:t>
            </a:r>
            <a:r>
              <a:rPr lang="it-IT" sz="2400" dirty="0"/>
              <a:t>prevede un contributo finanziario per coprire parte delle spese sostenute durante il periodo di tirocinio.</a:t>
            </a:r>
          </a:p>
          <a:p>
            <a:pPr marL="0" indent="0" algn="just">
              <a:buNone/>
            </a:pPr>
            <a:endParaRPr lang="it-IT" sz="2000" dirty="0">
              <a:latin typeface="+mj-lt"/>
            </a:endParaRPr>
          </a:p>
        </p:txBody>
      </p:sp>
      <p:sp>
        <p:nvSpPr>
          <p:cNvPr id="4" name="Titolo 1"/>
          <p:cNvSpPr>
            <a:spLocks noGrp="1"/>
          </p:cNvSpPr>
          <p:nvPr>
            <p:ph type="title"/>
          </p:nvPr>
        </p:nvSpPr>
        <p:spPr>
          <a:xfrm>
            <a:off x="3078690" y="23987"/>
            <a:ext cx="6423764" cy="752068"/>
          </a:xfrm>
        </p:spPr>
        <p:txBody>
          <a:bodyPr>
            <a:normAutofit/>
          </a:bodyPr>
          <a:lstStyle/>
          <a:p>
            <a:pPr algn="ctr"/>
            <a:r>
              <a:rPr lang="it-IT" sz="3200" b="1" dirty="0">
                <a:solidFill>
                  <a:schemeClr val="bg1"/>
                </a:solidFill>
                <a:latin typeface="+mn-lt"/>
              </a:rPr>
              <a:t>Erasmus: scopo e finalità</a:t>
            </a:r>
          </a:p>
        </p:txBody>
      </p:sp>
      <p:pic>
        <p:nvPicPr>
          <p:cNvPr id="2" name="Immagine 1"/>
          <p:cNvPicPr>
            <a:picLocks noChangeAspect="1"/>
          </p:cNvPicPr>
          <p:nvPr/>
        </p:nvPicPr>
        <p:blipFill>
          <a:blip r:embed="rId2"/>
          <a:stretch>
            <a:fillRect/>
          </a:stretch>
        </p:blipFill>
        <p:spPr>
          <a:xfrm>
            <a:off x="7394940" y="4317985"/>
            <a:ext cx="4592274" cy="2033326"/>
          </a:xfrm>
          <a:prstGeom prst="rect">
            <a:avLst/>
          </a:prstGeom>
        </p:spPr>
      </p:pic>
      <p:sp>
        <p:nvSpPr>
          <p:cNvPr id="5" name="Segnaposto contenuto 2"/>
          <p:cNvSpPr txBox="1">
            <a:spLocks/>
          </p:cNvSpPr>
          <p:nvPr/>
        </p:nvSpPr>
        <p:spPr>
          <a:xfrm>
            <a:off x="419102" y="2867023"/>
            <a:ext cx="11568112" cy="3638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it-IT" dirty="0">
              <a:latin typeface="+mj-lt"/>
            </a:endParaRPr>
          </a:p>
        </p:txBody>
      </p:sp>
    </p:spTree>
    <p:extLst>
      <p:ext uri="{BB962C8B-B14F-4D97-AF65-F5344CB8AC3E}">
        <p14:creationId xmlns:p14="http://schemas.microsoft.com/office/powerpoint/2010/main" val="189410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0293" y="838372"/>
            <a:ext cx="11485756" cy="4934900"/>
          </a:xfrm>
        </p:spPr>
        <p:txBody>
          <a:bodyPr>
            <a:normAutofit/>
          </a:bodyPr>
          <a:lstStyle/>
          <a:p>
            <a:pPr marL="0" indent="0" algn="just">
              <a:lnSpc>
                <a:spcPct val="150000"/>
              </a:lnSpc>
              <a:spcBef>
                <a:spcPts val="0"/>
              </a:spcBef>
              <a:buNone/>
            </a:pPr>
            <a:r>
              <a:rPr lang="it-IT" sz="2000" dirty="0"/>
              <a:t>Per ogni lingua dichiarata sarà preso in considerazione esclusivamente il livello più elevato. Non sono assegnati punteggi per la conoscenza della lingua italiana. Il </a:t>
            </a:r>
            <a:r>
              <a:rPr lang="it-IT" sz="2000" b="1" dirty="0"/>
              <a:t>punteggio massimo </a:t>
            </a:r>
            <a:r>
              <a:rPr lang="it-IT" sz="2000" dirty="0"/>
              <a:t>assegnato alla conoscenza linguistica </a:t>
            </a:r>
            <a:r>
              <a:rPr lang="it-IT" sz="2000" b="1" dirty="0"/>
              <a:t>è 15 punti, anche in caso di più lingue. </a:t>
            </a:r>
            <a:r>
              <a:rPr lang="it-IT" sz="2000" dirty="0"/>
              <a:t>Per ciascuna lingua saranno attribuiti:</a:t>
            </a:r>
            <a:endParaRPr lang="it-IT" dirty="0"/>
          </a:p>
          <a:p>
            <a:pPr marL="0" indent="0">
              <a:buNone/>
            </a:pPr>
            <a:endParaRPr lang="it-IT" dirty="0"/>
          </a:p>
        </p:txBody>
      </p:sp>
      <p:sp>
        <p:nvSpPr>
          <p:cNvPr id="4" name="Titolo 1"/>
          <p:cNvSpPr txBox="1">
            <a:spLocks/>
          </p:cNvSpPr>
          <p:nvPr/>
        </p:nvSpPr>
        <p:spPr>
          <a:xfrm>
            <a:off x="3012456" y="0"/>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Selezione dei candidati /4</a:t>
            </a:r>
          </a:p>
        </p:txBody>
      </p:sp>
      <p:sp>
        <p:nvSpPr>
          <p:cNvPr id="5" name="CasellaDiTesto 4">
            <a:extLst>
              <a:ext uri="{FF2B5EF4-FFF2-40B4-BE49-F238E27FC236}">
                <a16:creationId xmlns:a16="http://schemas.microsoft.com/office/drawing/2014/main" id="{C26B7384-82B8-A566-E344-D934E3EB63CE}"/>
              </a:ext>
            </a:extLst>
          </p:cNvPr>
          <p:cNvSpPr txBox="1"/>
          <p:nvPr/>
        </p:nvSpPr>
        <p:spPr>
          <a:xfrm>
            <a:off x="353122" y="5859576"/>
            <a:ext cx="11485756" cy="707886"/>
          </a:xfrm>
          <a:prstGeom prst="rect">
            <a:avLst/>
          </a:prstGeom>
          <a:noFill/>
        </p:spPr>
        <p:txBody>
          <a:bodyPr wrap="square" rtlCol="0">
            <a:spAutoFit/>
          </a:bodyPr>
          <a:lstStyle/>
          <a:p>
            <a:pPr algn="just"/>
            <a:r>
              <a:rPr lang="it-IT" sz="2000" u="sng" dirty="0"/>
              <a:t>Es</a:t>
            </a:r>
            <a:r>
              <a:rPr lang="it-IT" sz="2000" dirty="0"/>
              <a:t>: Andrea ha una certificazione inglese livello C1 (8 punti), una francese livello B2 (7 punti) e una di spagnolo livello B1 (4 punti). Il totale farebbe 19 ma, non potendo superare 15, il punteggio di Andrea sarà 15.</a:t>
            </a:r>
          </a:p>
        </p:txBody>
      </p:sp>
      <p:pic>
        <p:nvPicPr>
          <p:cNvPr id="6" name="Immagine 5"/>
          <p:cNvPicPr>
            <a:picLocks noChangeAspect="1"/>
          </p:cNvPicPr>
          <p:nvPr/>
        </p:nvPicPr>
        <p:blipFill>
          <a:blip r:embed="rId2"/>
          <a:stretch>
            <a:fillRect/>
          </a:stretch>
        </p:blipFill>
        <p:spPr>
          <a:xfrm>
            <a:off x="1837002" y="2394067"/>
            <a:ext cx="7599218" cy="3025832"/>
          </a:xfrm>
          <a:prstGeom prst="rect">
            <a:avLst/>
          </a:prstGeom>
        </p:spPr>
      </p:pic>
    </p:spTree>
    <p:extLst>
      <p:ext uri="{BB962C8B-B14F-4D97-AF65-F5344CB8AC3E}">
        <p14:creationId xmlns:p14="http://schemas.microsoft.com/office/powerpoint/2010/main" val="50561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0721" y="838371"/>
            <a:ext cx="11697629" cy="5821047"/>
          </a:xfrm>
        </p:spPr>
        <p:txBody>
          <a:bodyPr>
            <a:normAutofit/>
          </a:bodyPr>
          <a:lstStyle/>
          <a:p>
            <a:pPr marL="0" indent="0" algn="just">
              <a:lnSpc>
                <a:spcPct val="150000"/>
              </a:lnSpc>
              <a:spcBef>
                <a:spcPts val="0"/>
              </a:spcBef>
              <a:buNone/>
            </a:pPr>
            <a:r>
              <a:rPr lang="it-IT" sz="2000" b="1" u="sng" dirty="0"/>
              <a:t>SEDE GENERICA</a:t>
            </a:r>
          </a:p>
          <a:p>
            <a:pPr marL="0" indent="0" algn="just">
              <a:lnSpc>
                <a:spcPct val="150000"/>
              </a:lnSpc>
              <a:spcBef>
                <a:spcPts val="0"/>
              </a:spcBef>
              <a:buNone/>
            </a:pPr>
            <a:r>
              <a:rPr lang="it-IT" sz="2000" dirty="0"/>
              <a:t>Ai fini della graduatoria si intende per studente “vincitore” colui che ha una sede assegnata; “idoneo” colui al quale non è stata assegnata alcuna sede. L’assegnazione degli studenti alle sedi avviene in ordine di punteggio decrescente tenendo conto delle preferenze espresse. In caso di assenza di posti disponibili sulle preferenze espresse, allo studente non è assegnata alcuna sede. </a:t>
            </a:r>
          </a:p>
          <a:p>
            <a:pPr marL="0" indent="0" algn="just">
              <a:lnSpc>
                <a:spcPct val="150000"/>
              </a:lnSpc>
              <a:spcBef>
                <a:spcPts val="0"/>
              </a:spcBef>
              <a:buNone/>
            </a:pPr>
            <a:endParaRPr lang="it-IT" sz="2000" dirty="0"/>
          </a:p>
          <a:p>
            <a:pPr marL="0" indent="0" algn="just">
              <a:lnSpc>
                <a:spcPct val="150000"/>
              </a:lnSpc>
              <a:spcBef>
                <a:spcPts val="0"/>
              </a:spcBef>
              <a:buNone/>
            </a:pPr>
            <a:r>
              <a:rPr lang="it-IT" sz="2000" b="1" dirty="0"/>
              <a:t>La graduatoria completa di punteggio di merito, sede e numero di mensilità proposte, sarà resa nota a partire dal 25 maggio 2026 </a:t>
            </a:r>
            <a:r>
              <a:rPr lang="it-IT" sz="2000" dirty="0"/>
              <a:t>attraverso l’applicativo all’indirizzo https://ammissioni.unifi.it . </a:t>
            </a:r>
          </a:p>
          <a:p>
            <a:pPr marL="0" indent="0" algn="just">
              <a:lnSpc>
                <a:spcPct val="150000"/>
              </a:lnSpc>
              <a:spcBef>
                <a:spcPts val="0"/>
              </a:spcBef>
              <a:buNone/>
            </a:pPr>
            <a:endParaRPr lang="it-IT" sz="2000" dirty="0"/>
          </a:p>
          <a:p>
            <a:pPr marL="0" indent="0" algn="just">
              <a:lnSpc>
                <a:spcPct val="150000"/>
              </a:lnSpc>
              <a:spcBef>
                <a:spcPts val="0"/>
              </a:spcBef>
              <a:buNone/>
            </a:pPr>
            <a:r>
              <a:rPr lang="it-IT" sz="2000" dirty="0"/>
              <a:t>Tutte le operazioni relative alla selezione, comprese le graduatorie e gli eventuali scorrimenti, saranno disponibili per gli studenti sulla pagina “i tuoi concorsi”. Lo studente non riceverà comunicazioni personali. </a:t>
            </a:r>
          </a:p>
          <a:p>
            <a:pPr marL="0" indent="0">
              <a:buNone/>
            </a:pPr>
            <a:endParaRPr lang="it-IT" dirty="0"/>
          </a:p>
        </p:txBody>
      </p:sp>
      <p:sp>
        <p:nvSpPr>
          <p:cNvPr id="4" name="Titolo 1"/>
          <p:cNvSpPr txBox="1">
            <a:spLocks/>
          </p:cNvSpPr>
          <p:nvPr/>
        </p:nvSpPr>
        <p:spPr>
          <a:xfrm>
            <a:off x="2884118" y="0"/>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Graduatoria di Ateneo</a:t>
            </a:r>
          </a:p>
        </p:txBody>
      </p:sp>
    </p:spTree>
    <p:extLst>
      <p:ext uri="{BB962C8B-B14F-4D97-AF65-F5344CB8AC3E}">
        <p14:creationId xmlns:p14="http://schemas.microsoft.com/office/powerpoint/2010/main" val="1040688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0721" y="838371"/>
            <a:ext cx="11697629" cy="5821047"/>
          </a:xfrm>
        </p:spPr>
        <p:txBody>
          <a:bodyPr>
            <a:normAutofit fontScale="92500" lnSpcReduction="10000"/>
          </a:bodyPr>
          <a:lstStyle/>
          <a:p>
            <a:pPr marL="0" indent="0" algn="just">
              <a:lnSpc>
                <a:spcPct val="150000"/>
              </a:lnSpc>
              <a:spcBef>
                <a:spcPts val="0"/>
              </a:spcBef>
              <a:buNone/>
            </a:pPr>
            <a:r>
              <a:rPr lang="it-IT" sz="2000" dirty="0"/>
              <a:t>Per visualizzare la sede assegnata, il candidato deve procedere come indicato: </a:t>
            </a:r>
          </a:p>
          <a:p>
            <a:pPr marL="0" indent="0" algn="just">
              <a:lnSpc>
                <a:spcPct val="150000"/>
              </a:lnSpc>
              <a:spcBef>
                <a:spcPts val="0"/>
              </a:spcBef>
              <a:buNone/>
            </a:pPr>
            <a:r>
              <a:rPr lang="it-IT" sz="2000" dirty="0"/>
              <a:t>✓ In caso di assegnazione della sede indicata come prima preferenza in candidatura, lo studente deve obbligatoriamente accettare la sede assegnata.</a:t>
            </a:r>
          </a:p>
          <a:p>
            <a:pPr marL="0" indent="0" algn="just">
              <a:lnSpc>
                <a:spcPct val="150000"/>
              </a:lnSpc>
              <a:spcBef>
                <a:spcPts val="0"/>
              </a:spcBef>
              <a:buNone/>
            </a:pPr>
            <a:r>
              <a:rPr lang="it-IT" sz="2000" b="1" dirty="0"/>
              <a:t>Nota: I candidati che non accettano la sede da loro indicata come prima preferenza sono esclusi automaticamente dalla graduatoria quali rinunciatari per la mobilità Erasmus+ </a:t>
            </a:r>
            <a:r>
              <a:rPr lang="it-IT" sz="2000" b="1" dirty="0" err="1"/>
              <a:t>Traineeship</a:t>
            </a:r>
            <a:r>
              <a:rPr lang="it-IT" sz="2000" b="1" dirty="0"/>
              <a:t> a.a.2026/2027</a:t>
            </a:r>
            <a:r>
              <a:rPr lang="it-IT" sz="2000" dirty="0"/>
              <a:t>. </a:t>
            </a:r>
          </a:p>
          <a:p>
            <a:pPr marL="0" indent="0" algn="just">
              <a:lnSpc>
                <a:spcPct val="150000"/>
              </a:lnSpc>
              <a:spcBef>
                <a:spcPts val="0"/>
              </a:spcBef>
              <a:buNone/>
            </a:pPr>
            <a:endParaRPr lang="it-IT" sz="2000" dirty="0"/>
          </a:p>
          <a:p>
            <a:pPr marL="0" indent="0" algn="just">
              <a:lnSpc>
                <a:spcPct val="150000"/>
              </a:lnSpc>
              <a:spcBef>
                <a:spcPts val="0"/>
              </a:spcBef>
              <a:buNone/>
            </a:pPr>
            <a:r>
              <a:rPr lang="it-IT" sz="2000" dirty="0"/>
              <a:t>✓ In caso di assegnazione di una sede diversa dalla prima preferenza, lo studente può: </a:t>
            </a:r>
          </a:p>
          <a:p>
            <a:pPr marL="457200" indent="-457200" algn="just">
              <a:lnSpc>
                <a:spcPct val="150000"/>
              </a:lnSpc>
              <a:spcBef>
                <a:spcPts val="0"/>
              </a:spcBef>
              <a:buAutoNum type="alphaLcPeriod"/>
            </a:pPr>
            <a:r>
              <a:rPr lang="it-IT" sz="2000" dirty="0"/>
              <a:t>accettare quella proposta; oppure </a:t>
            </a:r>
          </a:p>
          <a:p>
            <a:pPr marL="457200" indent="-457200" algn="just">
              <a:lnSpc>
                <a:spcPct val="150000"/>
              </a:lnSpc>
              <a:spcBef>
                <a:spcPts val="0"/>
              </a:spcBef>
              <a:buAutoNum type="alphaLcPeriod"/>
            </a:pPr>
            <a:r>
              <a:rPr lang="it-IT" sz="2000" dirty="0"/>
              <a:t>nel caso in cui non desideri accettare la sede proposta, selezionare l’opzione “voglio rimanere in graduatoria”, in attesa di una nuova eventuale assegnazione per scorrimento. La sede non accettata dal candidato non gli sarà riassegnata negli eventuali scorrimenti. </a:t>
            </a:r>
          </a:p>
          <a:p>
            <a:pPr marL="0" indent="0" algn="just">
              <a:lnSpc>
                <a:spcPct val="150000"/>
              </a:lnSpc>
              <a:spcBef>
                <a:spcPts val="0"/>
              </a:spcBef>
              <a:buNone/>
            </a:pPr>
            <a:r>
              <a:rPr lang="it-IT" sz="2000" b="1" dirty="0"/>
              <a:t>Nota: I candidati assegnatari di una sede diversa dalla loro prima preferenza sono comunque tenuti a compiere un’operazione (a oppure b), pena l’esclusione automatica dalla graduatoria come rinunciatari per la mobilità Erasmus+ </a:t>
            </a:r>
            <a:r>
              <a:rPr lang="it-IT" sz="2000" b="1" dirty="0" err="1"/>
              <a:t>Traineeship</a:t>
            </a:r>
            <a:r>
              <a:rPr lang="it-IT" sz="2000" b="1" dirty="0"/>
              <a:t>.</a:t>
            </a:r>
            <a:endParaRPr lang="it-IT" b="1" dirty="0"/>
          </a:p>
        </p:txBody>
      </p:sp>
      <p:sp>
        <p:nvSpPr>
          <p:cNvPr id="4" name="Titolo 1"/>
          <p:cNvSpPr txBox="1">
            <a:spLocks/>
          </p:cNvSpPr>
          <p:nvPr/>
        </p:nvSpPr>
        <p:spPr>
          <a:xfrm>
            <a:off x="1379913" y="0"/>
            <a:ext cx="943217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Graduatoria di Ateneo – sede generica /1</a:t>
            </a:r>
          </a:p>
        </p:txBody>
      </p:sp>
    </p:spTree>
    <p:extLst>
      <p:ext uri="{BB962C8B-B14F-4D97-AF65-F5344CB8AC3E}">
        <p14:creationId xmlns:p14="http://schemas.microsoft.com/office/powerpoint/2010/main" val="361957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2233" y="970156"/>
            <a:ext cx="11675327" cy="5689262"/>
          </a:xfrm>
        </p:spPr>
        <p:txBody>
          <a:bodyPr>
            <a:noAutofit/>
          </a:bodyPr>
          <a:lstStyle/>
          <a:p>
            <a:pPr marL="0" indent="0" algn="just">
              <a:lnSpc>
                <a:spcPct val="170000"/>
              </a:lnSpc>
              <a:spcBef>
                <a:spcPts val="0"/>
              </a:spcBef>
              <a:buNone/>
            </a:pPr>
            <a:r>
              <a:rPr lang="it-IT" sz="2000" dirty="0"/>
              <a:t>Ogni candidato, per accettare o rifiutare la sede assegnata avrà a disposizione 3 giorni lavorativi (compreso il giorno di pubblicazione e il giorno di chiusura dell’accettazione/rifiuto della sede assegnata) dal momento della pubblicazione della graduatoria/scorrimento. In fase di accettazione della sede, a ogni studente è richiesto di indicare la data indicativa di partenza e la data indicativa di rientro. Le date inserite sono indicative e potranno essere modificate alla firma del contratto finanziario. Il numero di mesi non potranno essere modificati.</a:t>
            </a:r>
          </a:p>
          <a:p>
            <a:pPr marL="0" indent="0" algn="just">
              <a:lnSpc>
                <a:spcPct val="170000"/>
              </a:lnSpc>
              <a:spcBef>
                <a:spcPts val="0"/>
              </a:spcBef>
              <a:buNone/>
            </a:pPr>
            <a:endParaRPr lang="it-IT" sz="2000" dirty="0"/>
          </a:p>
          <a:p>
            <a:pPr marL="0" indent="0" algn="just">
              <a:lnSpc>
                <a:spcPct val="170000"/>
              </a:lnSpc>
              <a:spcBef>
                <a:spcPts val="0"/>
              </a:spcBef>
              <a:buNone/>
            </a:pPr>
            <a:r>
              <a:rPr lang="it-IT" sz="2000" b="1" u="sng" dirty="0"/>
              <a:t>L’accettazione ultima della mobilità dei candidati spetta agli Enti ospitanti, ai quali i Servizi Relazioni Internazionali delle Scuole sottoporranno il curriculum di ciascun candidato, comunicando allo stesso l’eventuale accettazione.</a:t>
            </a:r>
          </a:p>
        </p:txBody>
      </p:sp>
      <p:sp>
        <p:nvSpPr>
          <p:cNvPr id="4" name="Titolo 1"/>
          <p:cNvSpPr txBox="1">
            <a:spLocks/>
          </p:cNvSpPr>
          <p:nvPr/>
        </p:nvSpPr>
        <p:spPr>
          <a:xfrm>
            <a:off x="3496749" y="86303"/>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t-IT" b="1" dirty="0">
              <a:solidFill>
                <a:prstClr val="white"/>
              </a:solidFill>
              <a:latin typeface="Calibri"/>
            </a:endParaRPr>
          </a:p>
        </p:txBody>
      </p:sp>
      <p:sp>
        <p:nvSpPr>
          <p:cNvPr id="5" name="CasellaDiTesto 4">
            <a:extLst>
              <a:ext uri="{FF2B5EF4-FFF2-40B4-BE49-F238E27FC236}">
                <a16:creationId xmlns:a16="http://schemas.microsoft.com/office/drawing/2014/main" id="{A9412608-14B9-BE84-800E-D41F9BC60639}"/>
              </a:ext>
            </a:extLst>
          </p:cNvPr>
          <p:cNvSpPr txBox="1"/>
          <p:nvPr/>
        </p:nvSpPr>
        <p:spPr>
          <a:xfrm>
            <a:off x="2271487" y="86303"/>
            <a:ext cx="7637822" cy="584775"/>
          </a:xfrm>
          <a:prstGeom prst="rect">
            <a:avLst/>
          </a:prstGeom>
          <a:noFill/>
        </p:spPr>
        <p:txBody>
          <a:bodyPr wrap="square">
            <a:spAutoFit/>
          </a:bodyPr>
          <a:lstStyle/>
          <a:p>
            <a:pPr algn="ctr"/>
            <a:r>
              <a:rPr lang="it-IT" sz="3200" b="1" dirty="0">
                <a:solidFill>
                  <a:prstClr val="white"/>
                </a:solidFill>
                <a:latin typeface="Calibri"/>
              </a:rPr>
              <a:t>Graduatoria di Ateneo – sede generica /2</a:t>
            </a:r>
          </a:p>
        </p:txBody>
      </p:sp>
    </p:spTree>
    <p:extLst>
      <p:ext uri="{BB962C8B-B14F-4D97-AF65-F5344CB8AC3E}">
        <p14:creationId xmlns:p14="http://schemas.microsoft.com/office/powerpoint/2010/main" val="4153769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3815" y="838371"/>
            <a:ext cx="11797990" cy="5821047"/>
          </a:xfrm>
        </p:spPr>
        <p:txBody>
          <a:bodyPr>
            <a:noAutofit/>
          </a:bodyPr>
          <a:lstStyle/>
          <a:p>
            <a:pPr marL="0" indent="0" algn="just">
              <a:lnSpc>
                <a:spcPct val="170000"/>
              </a:lnSpc>
              <a:spcBef>
                <a:spcPts val="0"/>
              </a:spcBef>
              <a:buNone/>
            </a:pPr>
            <a:r>
              <a:rPr lang="it-IT" sz="1800" b="1" dirty="0"/>
              <a:t>La pubblicazione dell’elenco dei candidati vincitori di una mobilità verso una Sede nominativa sarà resa nota a partire dal 25 maggio 2026 </a:t>
            </a:r>
            <a:r>
              <a:rPr lang="it-IT" sz="1800" dirty="0"/>
              <a:t>attraverso l’applicativo all’indirizzo https://ammissioni.unifi.it. I vincitori del concorso nominativo dovranno formalizzare la propria accettazione allo svolgimento della mobilità presso la sede proposta tramite la compilazione e sottoscrizione del modulo di accettazione disponibile alla pagina </a:t>
            </a:r>
            <a:r>
              <a:rPr lang="it-IT" sz="1800" dirty="0">
                <a:hlinkClick r:id="rId2"/>
              </a:rPr>
              <a:t>https://www.unifi.it/</a:t>
            </a:r>
            <a:r>
              <a:rPr lang="it-IT" sz="1800" dirty="0" err="1">
                <a:hlinkClick r:id="rId2"/>
              </a:rPr>
              <a:t>it</a:t>
            </a:r>
            <a:r>
              <a:rPr lang="it-IT" sz="1800" dirty="0">
                <a:hlinkClick r:id="rId2"/>
              </a:rPr>
              <a:t>/ateneo/nel-mondo/</a:t>
            </a:r>
            <a:r>
              <a:rPr lang="it-IT" sz="1800" dirty="0" err="1">
                <a:hlinkClick r:id="rId2"/>
              </a:rPr>
              <a:t>erasmus</a:t>
            </a:r>
            <a:r>
              <a:rPr lang="it-IT" sz="1800" dirty="0">
                <a:hlinkClick r:id="rId2"/>
              </a:rPr>
              <a:t>-e-mobilita-internazionale/</a:t>
            </a:r>
            <a:r>
              <a:rPr lang="it-IT" sz="1800" dirty="0" err="1">
                <a:hlinkClick r:id="rId2"/>
              </a:rPr>
              <a:t>erasmus</a:t>
            </a:r>
            <a:r>
              <a:rPr lang="it-IT" sz="1800" dirty="0">
                <a:hlinkClick r:id="rId2"/>
              </a:rPr>
              <a:t>-studenti-</a:t>
            </a:r>
            <a:r>
              <a:rPr lang="it-IT" sz="1800" dirty="0" err="1">
                <a:hlinkClick r:id="rId2"/>
              </a:rPr>
              <a:t>unifi</a:t>
            </a:r>
            <a:r>
              <a:rPr lang="it-IT" sz="1800" dirty="0">
                <a:hlinkClick r:id="rId2"/>
              </a:rPr>
              <a:t>-</a:t>
            </a:r>
            <a:r>
              <a:rPr lang="it-IT" sz="1800" dirty="0" err="1">
                <a:hlinkClick r:id="rId2"/>
              </a:rPr>
              <a:t>outgoing-students</a:t>
            </a:r>
            <a:r>
              <a:rPr lang="it-IT" sz="1800" dirty="0"/>
              <a:t>, che dovrà essere inviato a </a:t>
            </a:r>
            <a:r>
              <a:rPr lang="it-IT" sz="1800" dirty="0">
                <a:hlinkClick r:id="rId3"/>
              </a:rPr>
              <a:t>relint@scpol.unifi.it</a:t>
            </a:r>
            <a:r>
              <a:rPr lang="it-IT" sz="1800" dirty="0"/>
              <a:t> entro le scadenze che verranno indicate alla pagina di pubblicazione dell’elenco dei vincitori.</a:t>
            </a:r>
          </a:p>
          <a:p>
            <a:pPr marL="0" indent="0" algn="just">
              <a:lnSpc>
                <a:spcPct val="170000"/>
              </a:lnSpc>
              <a:spcBef>
                <a:spcPts val="0"/>
              </a:spcBef>
              <a:buNone/>
            </a:pPr>
            <a:r>
              <a:rPr lang="it-IT" sz="1800" b="1" dirty="0"/>
              <a:t>I vincitori che non sottoscriveranno il modulo per l’accettazione saranno considerati rinunciatari, senza ulteriore comunicazione.</a:t>
            </a:r>
          </a:p>
          <a:p>
            <a:pPr marL="0" indent="0" algn="just">
              <a:lnSpc>
                <a:spcPct val="170000"/>
              </a:lnSpc>
              <a:spcBef>
                <a:spcPts val="0"/>
              </a:spcBef>
              <a:buNone/>
            </a:pPr>
            <a:r>
              <a:rPr lang="it-IT" sz="1800" dirty="0"/>
              <a:t>Nota:</a:t>
            </a:r>
          </a:p>
          <a:p>
            <a:pPr algn="just">
              <a:lnSpc>
                <a:spcPct val="170000"/>
              </a:lnSpc>
              <a:spcBef>
                <a:spcPts val="0"/>
              </a:spcBef>
            </a:pPr>
            <a:r>
              <a:rPr lang="it-IT" sz="1800" dirty="0"/>
              <a:t>Modalità di accettazione ONLINE su </a:t>
            </a:r>
            <a:r>
              <a:rPr lang="it-IT" sz="1800" dirty="0" err="1"/>
              <a:t>Turul</a:t>
            </a:r>
            <a:r>
              <a:rPr lang="it-IT" sz="1800" dirty="0"/>
              <a:t> per i vincitori di una Sede generica;</a:t>
            </a:r>
          </a:p>
          <a:p>
            <a:pPr algn="just">
              <a:lnSpc>
                <a:spcPct val="170000"/>
              </a:lnSpc>
              <a:spcBef>
                <a:spcPts val="0"/>
              </a:spcBef>
            </a:pPr>
            <a:r>
              <a:rPr lang="it-IT" sz="1800" dirty="0"/>
              <a:t>Modalità di accettazione CON MODULO DA INVIARE VIA EMAIL AL SERVIZIO RELAZIONI INTERNAZIONALI</a:t>
            </a:r>
            <a:r>
              <a:rPr lang="it-IT" sz="2000" dirty="0"/>
              <a:t> DELLA SCUOLA </a:t>
            </a:r>
            <a:r>
              <a:rPr lang="it-IT" sz="1800" dirty="0"/>
              <a:t>per i vincitori di una Sede nominativa.</a:t>
            </a:r>
            <a:endParaRPr lang="it-IT" sz="1800" b="1" dirty="0"/>
          </a:p>
        </p:txBody>
      </p:sp>
      <p:sp>
        <p:nvSpPr>
          <p:cNvPr id="4" name="Titolo 1"/>
          <p:cNvSpPr txBox="1">
            <a:spLocks/>
          </p:cNvSpPr>
          <p:nvPr/>
        </p:nvSpPr>
        <p:spPr>
          <a:xfrm>
            <a:off x="2210057" y="28253"/>
            <a:ext cx="7771886" cy="752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Graduatoria di Ateneo – sede nominativa</a:t>
            </a:r>
          </a:p>
        </p:txBody>
      </p:sp>
    </p:spTree>
    <p:extLst>
      <p:ext uri="{BB962C8B-B14F-4D97-AF65-F5344CB8AC3E}">
        <p14:creationId xmlns:p14="http://schemas.microsoft.com/office/powerpoint/2010/main" val="3381997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2844" y="838371"/>
            <a:ext cx="11846312" cy="5821047"/>
          </a:xfrm>
        </p:spPr>
        <p:txBody>
          <a:bodyPr>
            <a:normAutofit fontScale="92500" lnSpcReduction="20000"/>
          </a:bodyPr>
          <a:lstStyle/>
          <a:p>
            <a:pPr marL="0" indent="0" algn="just">
              <a:lnSpc>
                <a:spcPct val="150000"/>
              </a:lnSpc>
              <a:spcBef>
                <a:spcPts val="0"/>
              </a:spcBef>
              <a:buNone/>
            </a:pPr>
            <a:r>
              <a:rPr lang="it-IT" sz="2000" dirty="0"/>
              <a:t>Dopo la fase di accettazione online della sede estera, gli studenti vincitori riceveranno supporto dal nostro Ufficio per organizzare il periodo all’estero secondo i seguenti passaggi:</a:t>
            </a:r>
          </a:p>
          <a:p>
            <a:pPr marL="457200" indent="-457200">
              <a:lnSpc>
                <a:spcPct val="150000"/>
              </a:lnSpc>
              <a:spcBef>
                <a:spcPts val="0"/>
              </a:spcBef>
              <a:buAutoNum type="arabicParenR"/>
            </a:pPr>
            <a:r>
              <a:rPr lang="it-IT" sz="2000" b="1" dirty="0"/>
              <a:t>REGISTRAZIONE PRESSO LA SEDE ESTERA</a:t>
            </a:r>
          </a:p>
          <a:p>
            <a:pPr marL="0" indent="0" algn="just">
              <a:lnSpc>
                <a:spcPct val="150000"/>
              </a:lnSpc>
              <a:spcBef>
                <a:spcPts val="0"/>
              </a:spcBef>
              <a:buNone/>
            </a:pPr>
            <a:r>
              <a:rPr lang="it-IT" sz="2000" dirty="0"/>
              <a:t>Il nostro ufficio provvederà ad inviare la nomina degli studenti vincitori alle sedi estere. I candidati poi dovranno provvedere ad inviare alla sede estera la documentazione richiesta entro le scadenze richieste dalla sede, comprese eventuali certificazioni linguistiche specificamente richieste dagli Enti che ospiteranno il tirocinio. </a:t>
            </a:r>
            <a:r>
              <a:rPr lang="it-IT" sz="2000" u="sng" dirty="0"/>
              <a:t>Alla sede di destinazione spetta in ultima istanza la facoltà di accettare definitivamente la candidatura del tirocinante, sulla base del rispetto dei propri requisiti interni. </a:t>
            </a:r>
          </a:p>
          <a:p>
            <a:pPr marL="457200" indent="-457200">
              <a:lnSpc>
                <a:spcPct val="150000"/>
              </a:lnSpc>
              <a:spcBef>
                <a:spcPts val="0"/>
              </a:spcBef>
              <a:buAutoNum type="arabicParenR"/>
            </a:pPr>
            <a:endParaRPr lang="it-IT" sz="2000" dirty="0"/>
          </a:p>
          <a:p>
            <a:pPr marL="0" indent="0">
              <a:lnSpc>
                <a:spcPct val="150000"/>
              </a:lnSpc>
              <a:spcBef>
                <a:spcPts val="0"/>
              </a:spcBef>
              <a:buNone/>
            </a:pPr>
            <a:r>
              <a:rPr lang="it-IT" sz="2000" b="1" dirty="0"/>
              <a:t>2) COMPILAZIONE DEL LEARNING AGREEMENT FOR TRAINEESHIP</a:t>
            </a:r>
          </a:p>
          <a:p>
            <a:pPr marL="0" indent="0" algn="just">
              <a:lnSpc>
                <a:spcPct val="150000"/>
              </a:lnSpc>
              <a:spcBef>
                <a:spcPts val="0"/>
              </a:spcBef>
              <a:buNone/>
            </a:pPr>
            <a:r>
              <a:rPr lang="it-IT" sz="2000" dirty="0"/>
              <a:t>Per ottenere il riconoscimento delle attività svolte all’estero ed usufruire dei contributi previsti, l’attività di tirocinio deve essere indicata all’interno del Learning Agreement for </a:t>
            </a:r>
            <a:r>
              <a:rPr lang="it-IT" sz="2000" i="1" dirty="0" err="1"/>
              <a:t>t</a:t>
            </a:r>
            <a:r>
              <a:rPr lang="it-IT" sz="2000" i="1" dirty="0" err="1" smtClean="0"/>
              <a:t>raineeship</a:t>
            </a:r>
            <a:r>
              <a:rPr lang="it-IT" sz="2000" dirty="0"/>
              <a:t>, previa valutazione della coerenza del tirocinio che lo studente seguirà all’estero con la laurea o il titolo di studio che sarà conseguito presso l’Università di Firenze (nel caso di tirocinio curriculare). La proposta di attività deve essere approvata dalla competente struttura didattiche dell’Università degli Studi di Firenze e dalla sede estera ospitante, prima della partenza.</a:t>
            </a:r>
          </a:p>
          <a:p>
            <a:pPr marL="0" indent="0">
              <a:lnSpc>
                <a:spcPct val="150000"/>
              </a:lnSpc>
              <a:spcBef>
                <a:spcPts val="0"/>
              </a:spcBef>
              <a:buNone/>
            </a:pPr>
            <a:endParaRPr lang="it-IT" sz="2000" dirty="0"/>
          </a:p>
        </p:txBody>
      </p:sp>
      <p:sp>
        <p:nvSpPr>
          <p:cNvPr id="4" name="Titolo 1"/>
          <p:cNvSpPr txBox="1">
            <a:spLocks/>
          </p:cNvSpPr>
          <p:nvPr/>
        </p:nvSpPr>
        <p:spPr>
          <a:xfrm>
            <a:off x="3056962" y="0"/>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Prima della mobilità</a:t>
            </a:r>
          </a:p>
        </p:txBody>
      </p:sp>
    </p:spTree>
    <p:extLst>
      <p:ext uri="{BB962C8B-B14F-4D97-AF65-F5344CB8AC3E}">
        <p14:creationId xmlns:p14="http://schemas.microsoft.com/office/powerpoint/2010/main" val="1939034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2844" y="1582441"/>
            <a:ext cx="11846312" cy="5821047"/>
          </a:xfrm>
        </p:spPr>
        <p:txBody>
          <a:bodyPr>
            <a:normAutofit/>
          </a:bodyPr>
          <a:lstStyle/>
          <a:p>
            <a:pPr marL="0" indent="0">
              <a:lnSpc>
                <a:spcPct val="150000"/>
              </a:lnSpc>
              <a:spcBef>
                <a:spcPts val="0"/>
              </a:spcBef>
              <a:buNone/>
            </a:pPr>
            <a:r>
              <a:rPr lang="it-IT" sz="2000" b="1" dirty="0"/>
              <a:t>FIRMA DEL CONTRATTO FINANZIARIO (accordo individuale di mobilità)</a:t>
            </a:r>
          </a:p>
          <a:p>
            <a:pPr marL="0" indent="0" algn="just">
              <a:lnSpc>
                <a:spcPct val="150000"/>
              </a:lnSpc>
              <a:spcBef>
                <a:spcPts val="0"/>
              </a:spcBef>
              <a:buNone/>
            </a:pPr>
            <a:r>
              <a:rPr lang="it-IT" sz="2000" dirty="0"/>
              <a:t>Prima della partenza è OBBLIGATORIO firmare il contratto finanziario (accordo individuale di mobilità Erasmus). </a:t>
            </a:r>
            <a:r>
              <a:rPr lang="it-IT" sz="2000" u="sng" dirty="0"/>
              <a:t>Non è possibile firmare il contratto se il Learning Agreement non è stato ancora approvato</a:t>
            </a:r>
            <a:r>
              <a:rPr lang="it-IT" sz="2000" dirty="0"/>
              <a:t>. La predisposizione del contratto finanziario riporterà, per ogni tirocinante, l’importo della Borsa di mobilità così come deliberato dagli Organi di Ateneo. </a:t>
            </a:r>
          </a:p>
          <a:p>
            <a:pPr marL="0" indent="0" algn="just">
              <a:lnSpc>
                <a:spcPct val="150000"/>
              </a:lnSpc>
              <a:spcBef>
                <a:spcPts val="0"/>
              </a:spcBef>
              <a:buNone/>
            </a:pPr>
            <a:r>
              <a:rPr lang="it-IT" sz="2000" dirty="0"/>
              <a:t>Ogni tirocinante riceverà le indicazioni sulla compilazione e firma del contratto alla propria mail istituzionale </a:t>
            </a:r>
            <a:r>
              <a:rPr lang="it-IT" sz="2000" u="sng" dirty="0">
                <a:solidFill>
                  <a:schemeClr val="accent1">
                    <a:lumMod val="50000"/>
                  </a:schemeClr>
                </a:solidFill>
              </a:rPr>
              <a:t>nome.cognome@edu.unifi.it</a:t>
            </a:r>
            <a:endParaRPr lang="it-IT" sz="2000" b="1" u="sng" dirty="0">
              <a:solidFill>
                <a:schemeClr val="accent1">
                  <a:lumMod val="50000"/>
                </a:schemeClr>
              </a:solidFill>
            </a:endParaRPr>
          </a:p>
          <a:p>
            <a:pPr marL="0" indent="0">
              <a:lnSpc>
                <a:spcPct val="150000"/>
              </a:lnSpc>
              <a:spcBef>
                <a:spcPts val="0"/>
              </a:spcBef>
              <a:buNone/>
            </a:pPr>
            <a:endParaRPr lang="it-IT" sz="2000" dirty="0"/>
          </a:p>
        </p:txBody>
      </p:sp>
      <p:sp>
        <p:nvSpPr>
          <p:cNvPr id="4" name="Titolo 1"/>
          <p:cNvSpPr txBox="1">
            <a:spLocks/>
          </p:cNvSpPr>
          <p:nvPr/>
        </p:nvSpPr>
        <p:spPr>
          <a:xfrm>
            <a:off x="3056962" y="0"/>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Prima della mobilità</a:t>
            </a:r>
          </a:p>
        </p:txBody>
      </p:sp>
    </p:spTree>
    <p:extLst>
      <p:ext uri="{BB962C8B-B14F-4D97-AF65-F5344CB8AC3E}">
        <p14:creationId xmlns:p14="http://schemas.microsoft.com/office/powerpoint/2010/main" val="4082078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2844" y="1036953"/>
            <a:ext cx="11846312" cy="5821047"/>
          </a:xfrm>
        </p:spPr>
        <p:txBody>
          <a:bodyPr>
            <a:normAutofit/>
          </a:bodyPr>
          <a:lstStyle/>
          <a:p>
            <a:pPr marL="0" indent="0" algn="just">
              <a:lnSpc>
                <a:spcPct val="150000"/>
              </a:lnSpc>
              <a:spcBef>
                <a:spcPts val="0"/>
              </a:spcBef>
              <a:buNone/>
            </a:pPr>
            <a:r>
              <a:rPr lang="it-IT" sz="2000" dirty="0"/>
              <a:t>L’assicurazione sanitaria di base è fornita dall'assicurazione sanitaria nazionale dello studente anche durante il soggiorno in un altro Paese dell'Unione Europea tramite la Tessera Europea di Assicurazione Malattia (TEAM). La copertura della TEAM può non essere sufficiente all’estero, soprattutto in caso di uno specifico intervento medico, è quindi necessario che lo studente si informi sempre con la propria ASL in merito alle condizioni specifiche di assistenza sanitaria previste nel Paese ospitante, e/o alla necessità di sottoscrivere un’assicurazione privata. </a:t>
            </a:r>
          </a:p>
          <a:p>
            <a:pPr marL="0" indent="0" algn="just">
              <a:lnSpc>
                <a:spcPct val="150000"/>
              </a:lnSpc>
              <a:spcBef>
                <a:spcPts val="0"/>
              </a:spcBef>
              <a:buNone/>
            </a:pPr>
            <a:r>
              <a:rPr lang="it-IT" sz="2000" dirty="0"/>
              <a:t>Gli studenti Erasmus in mobilità all’estero sono inoltre coperti dalle polizze assicurative sottoscritte dall’Università degli Studi di Firenze per responsabilità civile contro terzi e infortuni, che sono valide anche per chi si reca all’estero. Sono escluse dall'operatività della polizza le attività riconducibili al tempo libero, anche organizzate da associazioni o agenzie che richiedano l'adesione del singolo. </a:t>
            </a:r>
          </a:p>
        </p:txBody>
      </p:sp>
      <p:sp>
        <p:nvSpPr>
          <p:cNvPr id="4" name="Titolo 1"/>
          <p:cNvSpPr txBox="1">
            <a:spLocks/>
          </p:cNvSpPr>
          <p:nvPr/>
        </p:nvSpPr>
        <p:spPr>
          <a:xfrm>
            <a:off x="3056962" y="0"/>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Copertura assicurativa</a:t>
            </a:r>
          </a:p>
        </p:txBody>
      </p:sp>
    </p:spTree>
    <p:extLst>
      <p:ext uri="{BB962C8B-B14F-4D97-AF65-F5344CB8AC3E}">
        <p14:creationId xmlns:p14="http://schemas.microsoft.com/office/powerpoint/2010/main" val="1648896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4093" y="981526"/>
            <a:ext cx="11563814" cy="5722716"/>
          </a:xfrm>
        </p:spPr>
        <p:txBody>
          <a:bodyPr>
            <a:normAutofit/>
          </a:bodyPr>
          <a:lstStyle/>
          <a:p>
            <a:pPr marL="0" indent="0" algn="just">
              <a:lnSpc>
                <a:spcPct val="150000"/>
              </a:lnSpc>
              <a:spcBef>
                <a:spcPts val="0"/>
              </a:spcBef>
              <a:buNone/>
            </a:pPr>
            <a:r>
              <a:rPr lang="it-IT" sz="2000" dirty="0"/>
              <a:t>Il sostegno finanziario alla mobilità (c.d. Borsa di mobilità) non copre tutte le spese ma è da considerarsi come un contributo alle maggiori spese legate al soggiorno all’estero. La borsa sarà attribuita agli studenti vincitori sulla base delle delibere degli Organi di Ateneo.</a:t>
            </a:r>
          </a:p>
          <a:p>
            <a:pPr marL="0" indent="0" algn="just">
              <a:lnSpc>
                <a:spcPct val="150000"/>
              </a:lnSpc>
              <a:spcBef>
                <a:spcPts val="0"/>
              </a:spcBef>
              <a:buNone/>
            </a:pPr>
            <a:r>
              <a:rPr lang="it-IT" sz="2000" dirty="0"/>
              <a:t>Per poter beneficiare della borsa di mobilità è necessario che lo studente firmi, prima della partenza, il contratto finanziario</a:t>
            </a:r>
          </a:p>
          <a:p>
            <a:pPr marL="0" indent="0" algn="just">
              <a:lnSpc>
                <a:spcPct val="150000"/>
              </a:lnSpc>
              <a:spcBef>
                <a:spcPts val="0"/>
              </a:spcBef>
              <a:buNone/>
            </a:pPr>
            <a:endParaRPr lang="it-IT" sz="2000" dirty="0"/>
          </a:p>
          <a:p>
            <a:pPr marL="0" indent="0" algn="just">
              <a:lnSpc>
                <a:spcPct val="150000"/>
              </a:lnSpc>
              <a:spcBef>
                <a:spcPts val="0"/>
              </a:spcBef>
              <a:buNone/>
            </a:pPr>
            <a:r>
              <a:rPr lang="it-IT" sz="2000" dirty="0"/>
              <a:t>La</a:t>
            </a:r>
            <a:r>
              <a:rPr lang="it-IT" sz="2000" b="1" dirty="0"/>
              <a:t> borsa di mobilità </a:t>
            </a:r>
            <a:r>
              <a:rPr lang="it-IT" sz="2000" dirty="0"/>
              <a:t>è così articolata:</a:t>
            </a:r>
          </a:p>
          <a:p>
            <a:pPr marL="0" indent="0" algn="just">
              <a:lnSpc>
                <a:spcPct val="150000"/>
              </a:lnSpc>
              <a:spcBef>
                <a:spcPts val="0"/>
              </a:spcBef>
              <a:buNone/>
            </a:pPr>
            <a:r>
              <a:rPr lang="it-IT" sz="2000" b="1" dirty="0"/>
              <a:t>1. una borsa di mobilità su fondi della Commissione Europea (c.d. borsa Erasmus) </a:t>
            </a:r>
            <a:r>
              <a:rPr lang="it-IT" sz="2000" dirty="0"/>
              <a:t>il cui importo mensile è stabilito dall'Agenzia Nazionale Erasmus INDIRE. </a:t>
            </a:r>
            <a:r>
              <a:rPr lang="it-IT" sz="2000" b="1" dirty="0"/>
              <a:t>L’importo mensile della borsa varia a seconda del Paese di destinazione.</a:t>
            </a:r>
          </a:p>
        </p:txBody>
      </p:sp>
      <p:sp>
        <p:nvSpPr>
          <p:cNvPr id="4" name="Titolo 1"/>
          <p:cNvSpPr txBox="1">
            <a:spLocks/>
          </p:cNvSpPr>
          <p:nvPr/>
        </p:nvSpPr>
        <p:spPr>
          <a:xfrm>
            <a:off x="2884118" y="0"/>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Finanziamento della mobilità /1</a:t>
            </a:r>
          </a:p>
        </p:txBody>
      </p:sp>
    </p:spTree>
    <p:extLst>
      <p:ext uri="{BB962C8B-B14F-4D97-AF65-F5344CB8AC3E}">
        <p14:creationId xmlns:p14="http://schemas.microsoft.com/office/powerpoint/2010/main" val="733310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976883" y="0"/>
            <a:ext cx="6423764"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Finanziamento della mobilità /2</a:t>
            </a:r>
          </a:p>
        </p:txBody>
      </p:sp>
      <p:pic>
        <p:nvPicPr>
          <p:cNvPr id="7" name="Segnaposto contenuto 6">
            <a:extLst>
              <a:ext uri="{FF2B5EF4-FFF2-40B4-BE49-F238E27FC236}">
                <a16:creationId xmlns:a16="http://schemas.microsoft.com/office/drawing/2014/main" id="{06A8C1C4-BD73-15D3-D325-F3FD502111F8}"/>
              </a:ext>
            </a:extLst>
          </p:cNvPr>
          <p:cNvPicPr>
            <a:picLocks noGrp="1" noChangeAspect="1"/>
          </p:cNvPicPr>
          <p:nvPr>
            <p:ph idx="1"/>
          </p:nvPr>
        </p:nvPicPr>
        <p:blipFill>
          <a:blip r:embed="rId2"/>
          <a:stretch>
            <a:fillRect/>
          </a:stretch>
        </p:blipFill>
        <p:spPr>
          <a:xfrm>
            <a:off x="255891" y="1992702"/>
            <a:ext cx="11136341" cy="3830128"/>
          </a:xfrm>
          <a:prstGeom prst="rect">
            <a:avLst/>
          </a:prstGeom>
        </p:spPr>
      </p:pic>
    </p:spTree>
    <p:extLst>
      <p:ext uri="{BB962C8B-B14F-4D97-AF65-F5344CB8AC3E}">
        <p14:creationId xmlns:p14="http://schemas.microsoft.com/office/powerpoint/2010/main" val="76586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9688" y="1064029"/>
            <a:ext cx="11092624" cy="5279506"/>
          </a:xfrm>
        </p:spPr>
        <p:txBody>
          <a:bodyPr>
            <a:noAutofit/>
          </a:bodyPr>
          <a:lstStyle/>
          <a:p>
            <a:pPr marL="0" indent="0" algn="just">
              <a:lnSpc>
                <a:spcPct val="150000"/>
              </a:lnSpc>
              <a:spcBef>
                <a:spcPts val="0"/>
              </a:spcBef>
              <a:buNone/>
            </a:pPr>
            <a:r>
              <a:rPr lang="it-IT" sz="2000" dirty="0"/>
              <a:t>La mobilità nell’ambito dell’Erasmus+ </a:t>
            </a:r>
            <a:r>
              <a:rPr lang="it-IT" sz="2000" i="1" dirty="0" err="1"/>
              <a:t>t</a:t>
            </a:r>
            <a:r>
              <a:rPr lang="it-IT" sz="2000" i="1" dirty="0" err="1" smtClean="0"/>
              <a:t>raineeship</a:t>
            </a:r>
            <a:r>
              <a:rPr lang="it-IT" sz="2000" dirty="0" smtClean="0"/>
              <a:t> </a:t>
            </a:r>
            <a:r>
              <a:rPr lang="it-IT" sz="2000" dirty="0"/>
              <a:t>può svolgersi in uno dei seguenti gruppi di Paesi: </a:t>
            </a:r>
          </a:p>
          <a:p>
            <a:pPr marL="0" indent="0" algn="just">
              <a:lnSpc>
                <a:spcPct val="150000"/>
              </a:lnSpc>
              <a:spcBef>
                <a:spcPts val="0"/>
              </a:spcBef>
              <a:buNone/>
            </a:pPr>
            <a:endParaRPr lang="it-IT" sz="2000" dirty="0"/>
          </a:p>
          <a:p>
            <a:pPr marL="0" indent="0" algn="just">
              <a:lnSpc>
                <a:spcPct val="150000"/>
              </a:lnSpc>
              <a:spcBef>
                <a:spcPts val="0"/>
              </a:spcBef>
              <a:buNone/>
            </a:pPr>
            <a:r>
              <a:rPr lang="it-IT" sz="2000" b="1" dirty="0"/>
              <a:t>✓ Stati membri dell’Unione Europea</a:t>
            </a:r>
          </a:p>
          <a:p>
            <a:pPr marL="0" indent="0" algn="just">
              <a:lnSpc>
                <a:spcPct val="150000"/>
              </a:lnSpc>
              <a:spcBef>
                <a:spcPts val="0"/>
              </a:spcBef>
              <a:buNone/>
            </a:pPr>
            <a:r>
              <a:rPr lang="it-IT" sz="2000" b="1" dirty="0"/>
              <a:t>✓ i Paesi dello Spazio Economico Europeo (Islanda, Norvegia, Liechtenstein)  </a:t>
            </a:r>
          </a:p>
          <a:p>
            <a:pPr algn="just">
              <a:lnSpc>
                <a:spcPct val="150000"/>
              </a:lnSpc>
              <a:spcBef>
                <a:spcPts val="0"/>
              </a:spcBef>
              <a:buFont typeface="Wingdings" charset="2"/>
              <a:buChar char="ü"/>
            </a:pPr>
            <a:r>
              <a:rPr lang="it-IT" sz="2000" b="1" dirty="0"/>
              <a:t> i Paesi candidati all’adesione (Repubblica di Macedonia del Nord, Serbia, Turchia)</a:t>
            </a:r>
            <a:endParaRPr lang="it-IT" sz="2000" dirty="0"/>
          </a:p>
          <a:p>
            <a:pPr marL="0" indent="0" algn="just">
              <a:lnSpc>
                <a:spcPct val="150000"/>
              </a:lnSpc>
              <a:spcBef>
                <a:spcPts val="0"/>
              </a:spcBef>
              <a:buNone/>
            </a:pPr>
            <a:endParaRPr lang="it-IT" sz="2000" dirty="0"/>
          </a:p>
          <a:p>
            <a:pPr marL="0" indent="0" algn="just">
              <a:lnSpc>
                <a:spcPct val="150000"/>
              </a:lnSpc>
              <a:spcBef>
                <a:spcPts val="0"/>
              </a:spcBef>
              <a:buNone/>
            </a:pPr>
            <a:r>
              <a:rPr lang="it-IT" sz="2000" dirty="0"/>
              <a:t>La sede legale dell’Ente ospitante e la sede effettiva in cui si svolge il tirocinio devono essere situate in uno di questi Paesi. </a:t>
            </a:r>
            <a:r>
              <a:rPr lang="it-IT" sz="2000" u="sng" dirty="0"/>
              <a:t>Non sono ammissibili richieste di tirocinio in sedi extra UE, né nel Paese di residenza del </a:t>
            </a:r>
            <a:r>
              <a:rPr lang="it-IT" sz="2000" u="sng" dirty="0" smtClean="0"/>
              <a:t>candidato.</a:t>
            </a:r>
            <a:endParaRPr lang="it-IT" sz="2000" u="sng" dirty="0"/>
          </a:p>
        </p:txBody>
      </p:sp>
      <p:sp>
        <p:nvSpPr>
          <p:cNvPr id="4" name="Titolo 1"/>
          <p:cNvSpPr>
            <a:spLocks noGrp="1"/>
          </p:cNvSpPr>
          <p:nvPr>
            <p:ph type="title"/>
          </p:nvPr>
        </p:nvSpPr>
        <p:spPr>
          <a:xfrm>
            <a:off x="2884118" y="68373"/>
            <a:ext cx="6423764" cy="752068"/>
          </a:xfrm>
        </p:spPr>
        <p:txBody>
          <a:bodyPr>
            <a:normAutofit/>
          </a:bodyPr>
          <a:lstStyle/>
          <a:p>
            <a:pPr algn="ctr"/>
            <a:r>
              <a:rPr lang="it-IT" sz="3200" b="1" dirty="0">
                <a:solidFill>
                  <a:schemeClr val="bg1"/>
                </a:solidFill>
                <a:latin typeface="+mn-lt"/>
              </a:rPr>
              <a:t>Destinazioni della mobilità</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630" y="4916978"/>
            <a:ext cx="3272682" cy="1753986"/>
          </a:xfrm>
          <a:prstGeom prst="rect">
            <a:avLst/>
          </a:prstGeom>
        </p:spPr>
      </p:pic>
    </p:spTree>
    <p:extLst>
      <p:ext uri="{BB962C8B-B14F-4D97-AF65-F5344CB8AC3E}">
        <p14:creationId xmlns:p14="http://schemas.microsoft.com/office/powerpoint/2010/main" val="2276406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006792" y="0"/>
            <a:ext cx="8178416"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Finanziamento della mobilità /3</a:t>
            </a:r>
          </a:p>
        </p:txBody>
      </p:sp>
      <p:sp>
        <p:nvSpPr>
          <p:cNvPr id="3" name="Segnaposto contenuto 2"/>
          <p:cNvSpPr>
            <a:spLocks noGrp="1"/>
          </p:cNvSpPr>
          <p:nvPr>
            <p:ph idx="1"/>
          </p:nvPr>
        </p:nvSpPr>
        <p:spPr>
          <a:xfrm>
            <a:off x="236033" y="1033887"/>
            <a:ext cx="11729225" cy="5578785"/>
          </a:xfrm>
        </p:spPr>
        <p:txBody>
          <a:bodyPr>
            <a:normAutofit/>
          </a:bodyPr>
          <a:lstStyle/>
          <a:p>
            <a:pPr marL="0" indent="0" algn="just">
              <a:lnSpc>
                <a:spcPct val="150000"/>
              </a:lnSpc>
              <a:spcBef>
                <a:spcPts val="0"/>
              </a:spcBef>
              <a:buNone/>
            </a:pPr>
            <a:r>
              <a:rPr lang="it-IT" sz="2000" b="1" dirty="0"/>
              <a:t>2. un’eventuale integrazione finanziata dalla Commissione Europea o dal MUR</a:t>
            </a:r>
            <a:r>
              <a:rPr lang="it-IT" sz="2000" dirty="0"/>
              <a:t>, basata sul merito e sulle condizioni sociali ed economiche (ISEE). Tale integrazione potrà essere assegnata in base alla disponibilità dei fondi secondo le indicazioni che saranno successivamente definite in accordo con l’Autorità Nazionale, e sarà oggetto di approvazione da parte degli Organi di Ateneo entro il prossimo mese di luglio 2026. L’integrazione sarà erogata allo studente in base al valore ISEE dichiarato dallo studente ai fini della riduzione del contributo onnicomprensivo per l’a.a.2025/2026, secondo le scadenze e le modalità di comunicazione indicate nel Manifesto degli Studi 2025/2026.</a:t>
            </a:r>
          </a:p>
          <a:p>
            <a:pPr marL="0" indent="0" algn="just">
              <a:lnSpc>
                <a:spcPct val="150000"/>
              </a:lnSpc>
              <a:spcBef>
                <a:spcPts val="0"/>
              </a:spcBef>
              <a:buNone/>
            </a:pPr>
            <a:r>
              <a:rPr lang="it-IT" sz="2000" dirty="0"/>
              <a:t>Gli studenti che non rendono nota l’informazione relativa al valore del proprio ISEE secondo le modalità e le scadenze indicate nel Manifesto 2025/2026, verranno inseriti nella fascia massima di ISEE. Le fasce ISEE aventi diritto al contributo integrativo per la mobilità Erasmus+ studio 2026/2027 verranno definite dagli Organi di Ateneo entro il prossimo mese di luglio 2026. </a:t>
            </a:r>
          </a:p>
          <a:p>
            <a:pPr marL="0" indent="0" algn="just">
              <a:lnSpc>
                <a:spcPct val="150000"/>
              </a:lnSpc>
              <a:spcBef>
                <a:spcPts val="0"/>
              </a:spcBef>
              <a:buNone/>
            </a:pPr>
            <a:r>
              <a:rPr lang="it-IT" sz="2000" b="1" dirty="0"/>
              <a:t>3. </a:t>
            </a:r>
            <a:r>
              <a:rPr lang="it-IT" sz="2000" dirty="0"/>
              <a:t>E’ previsto inoltre un contributo per il viaggio in base alla distanza chilometrica</a:t>
            </a:r>
          </a:p>
        </p:txBody>
      </p:sp>
    </p:spTree>
    <p:extLst>
      <p:ext uri="{BB962C8B-B14F-4D97-AF65-F5344CB8AC3E}">
        <p14:creationId xmlns:p14="http://schemas.microsoft.com/office/powerpoint/2010/main" val="4016251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006792" y="0"/>
            <a:ext cx="8178416"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smtClean="0">
                <a:solidFill>
                  <a:prstClr val="white"/>
                </a:solidFill>
                <a:latin typeface="Calibri"/>
              </a:rPr>
              <a:t>Disposizioni Finali</a:t>
            </a:r>
          </a:p>
        </p:txBody>
      </p:sp>
      <p:sp>
        <p:nvSpPr>
          <p:cNvPr id="3" name="Segnaposto contenuto 2"/>
          <p:cNvSpPr>
            <a:spLocks noGrp="1"/>
          </p:cNvSpPr>
          <p:nvPr>
            <p:ph idx="1"/>
          </p:nvPr>
        </p:nvSpPr>
        <p:spPr>
          <a:xfrm>
            <a:off x="236033" y="1033887"/>
            <a:ext cx="11729225" cy="5578785"/>
          </a:xfrm>
        </p:spPr>
        <p:txBody>
          <a:bodyPr>
            <a:normAutofit/>
          </a:bodyPr>
          <a:lstStyle/>
          <a:p>
            <a:pPr marL="0" indent="0" algn="just">
              <a:lnSpc>
                <a:spcPct val="150000"/>
              </a:lnSpc>
              <a:spcBef>
                <a:spcPts val="0"/>
              </a:spcBef>
              <a:buNone/>
            </a:pPr>
            <a:r>
              <a:rPr lang="it-IT" sz="2000" b="1" dirty="0"/>
              <a:t>Per informazioni relative al presente Bando gli studenti possono: </a:t>
            </a:r>
          </a:p>
          <a:p>
            <a:pPr marL="0" indent="0" algn="just">
              <a:lnSpc>
                <a:spcPct val="150000"/>
              </a:lnSpc>
              <a:spcBef>
                <a:spcPts val="0"/>
              </a:spcBef>
              <a:buNone/>
            </a:pPr>
            <a:r>
              <a:rPr lang="it-IT" sz="2000" dirty="0"/>
              <a:t>✓ utilizzare le funzionalità previste dall’applicativo TURUL alla voce “richiedi assistenza” (attenzione, il servizio di assistenza sarà attivo fino alle ore 13.00 del 28 aprile 2026) </a:t>
            </a:r>
          </a:p>
          <a:p>
            <a:pPr marL="0" indent="0" algn="just">
              <a:lnSpc>
                <a:spcPct val="150000"/>
              </a:lnSpc>
              <a:spcBef>
                <a:spcPts val="0"/>
              </a:spcBef>
              <a:buNone/>
            </a:pPr>
            <a:r>
              <a:rPr lang="it-IT" sz="2000" dirty="0"/>
              <a:t>✓ telefonare al UP Internazionalizzazione - Mobilità Internazionale tel. 055 275 6973 nei giorni di lunedì, martedì e mercoledì ore 9.30-12.30, giovedì ore 14.30-17.00. </a:t>
            </a:r>
          </a:p>
          <a:p>
            <a:pPr marL="0" indent="0" algn="just">
              <a:lnSpc>
                <a:spcPct val="150000"/>
              </a:lnSpc>
              <a:spcBef>
                <a:spcPts val="0"/>
              </a:spcBef>
              <a:buNone/>
            </a:pPr>
            <a:endParaRPr lang="it-IT" sz="2000" dirty="0"/>
          </a:p>
          <a:p>
            <a:pPr marL="0" indent="0" algn="just">
              <a:lnSpc>
                <a:spcPct val="150000"/>
              </a:lnSpc>
              <a:spcBef>
                <a:spcPts val="0"/>
              </a:spcBef>
              <a:buNone/>
            </a:pPr>
            <a:r>
              <a:rPr lang="it-IT" sz="2000" b="1" dirty="0"/>
              <a:t>Per informazioni relative alle sedi estere del concorso per Sede generica, e alla compilazione del Learning Agreement per </a:t>
            </a:r>
            <a:r>
              <a:rPr lang="it-IT" sz="2000" b="1" dirty="0" err="1"/>
              <a:t>Traineeship</a:t>
            </a:r>
            <a:r>
              <a:rPr lang="it-IT" sz="2000" b="1" dirty="0"/>
              <a:t> i candidati possono:</a:t>
            </a:r>
          </a:p>
          <a:p>
            <a:pPr marL="0" indent="0" algn="just">
              <a:lnSpc>
                <a:spcPct val="150000"/>
              </a:lnSpc>
              <a:spcBef>
                <a:spcPts val="0"/>
              </a:spcBef>
              <a:buNone/>
            </a:pPr>
            <a:r>
              <a:rPr lang="it-IT" sz="2000" dirty="0"/>
              <a:t>✓ rivolgersi al nostro ufficio (</a:t>
            </a:r>
            <a:r>
              <a:rPr lang="it-IT" sz="2000" dirty="0">
                <a:hlinkClick r:id="rId2"/>
              </a:rPr>
              <a:t>relint@scpol.unifi.it</a:t>
            </a:r>
            <a:r>
              <a:rPr lang="it-IT" sz="2000" dirty="0"/>
              <a:t>)</a:t>
            </a:r>
          </a:p>
          <a:p>
            <a:pPr marL="0" indent="0" algn="just">
              <a:lnSpc>
                <a:spcPct val="150000"/>
              </a:lnSpc>
              <a:spcBef>
                <a:spcPts val="0"/>
              </a:spcBef>
              <a:buNone/>
            </a:pPr>
            <a:endParaRPr lang="it-IT" sz="2000" dirty="0"/>
          </a:p>
          <a:p>
            <a:pPr marL="0" indent="0" algn="just">
              <a:lnSpc>
                <a:spcPct val="150000"/>
              </a:lnSpc>
              <a:spcBef>
                <a:spcPts val="0"/>
              </a:spcBef>
              <a:buNone/>
            </a:pPr>
            <a:r>
              <a:rPr lang="it-IT" sz="2000" b="1" dirty="0"/>
              <a:t>Gli studenti con disabilità o DSA </a:t>
            </a:r>
            <a:r>
              <a:rPr lang="it-IT" sz="2000" dirty="0"/>
              <a:t>possono ricevere supporto per la candidatura e per organizzare la mobilità rivolgendosi al servizio </a:t>
            </a:r>
            <a:r>
              <a:rPr lang="it-IT" sz="2000" dirty="0" err="1"/>
              <a:t>Unifi</a:t>
            </a:r>
            <a:r>
              <a:rPr lang="it-IT" sz="2000" dirty="0"/>
              <a:t> Include https://www.unifi.it/vp-12229-unifi-include.html#dsa</a:t>
            </a:r>
          </a:p>
        </p:txBody>
      </p:sp>
    </p:spTree>
    <p:extLst>
      <p:ext uri="{BB962C8B-B14F-4D97-AF65-F5344CB8AC3E}">
        <p14:creationId xmlns:p14="http://schemas.microsoft.com/office/powerpoint/2010/main" val="184968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2650" y="828766"/>
            <a:ext cx="7886700" cy="1325563"/>
          </a:xfrm>
        </p:spPr>
        <p:txBody>
          <a:bodyPr>
            <a:normAutofit/>
          </a:bodyPr>
          <a:lstStyle/>
          <a:p>
            <a:pPr algn="ctr"/>
            <a:r>
              <a:rPr lang="it-IT" b="1" dirty="0">
                <a:solidFill>
                  <a:schemeClr val="accent5">
                    <a:lumMod val="75000"/>
                  </a:schemeClr>
                </a:solidFill>
                <a:latin typeface="+mn-lt"/>
              </a:rPr>
              <a:t>GRAZIE PER L’ATTENZIONE!</a:t>
            </a:r>
          </a:p>
        </p:txBody>
      </p:sp>
      <p:sp>
        <p:nvSpPr>
          <p:cNvPr id="3" name="Segnaposto contenuto 2"/>
          <p:cNvSpPr>
            <a:spLocks noGrp="1"/>
          </p:cNvSpPr>
          <p:nvPr>
            <p:ph idx="1"/>
          </p:nvPr>
        </p:nvSpPr>
        <p:spPr>
          <a:xfrm>
            <a:off x="379142" y="1906859"/>
            <a:ext cx="11619570" cy="4819499"/>
          </a:xfrm>
        </p:spPr>
        <p:txBody>
          <a:bodyPr>
            <a:normAutofit/>
          </a:bodyPr>
          <a:lstStyle/>
          <a:p>
            <a:pPr marL="0" indent="0" algn="ctr">
              <a:buNone/>
            </a:pPr>
            <a:r>
              <a:rPr lang="it-IT" sz="2400" b="1" dirty="0"/>
              <a:t>Prof.ssa Giorgia Bulli</a:t>
            </a:r>
          </a:p>
          <a:p>
            <a:pPr marL="0" indent="0" algn="ctr">
              <a:buNone/>
            </a:pPr>
            <a:r>
              <a:rPr lang="it-IT" sz="2400" u="sng" dirty="0"/>
              <a:t>Delegata Erasmus+ Scuola di Scienze Politiche «Cesare Alfieri»</a:t>
            </a:r>
            <a:endParaRPr lang="it-IT" sz="2400" dirty="0"/>
          </a:p>
          <a:p>
            <a:pPr marL="0" indent="0" algn="ctr">
              <a:buNone/>
            </a:pPr>
            <a:r>
              <a:rPr lang="it-IT" sz="2400" b="1" dirty="0"/>
              <a:t>Albana </a:t>
            </a:r>
            <a:r>
              <a:rPr lang="it-IT" sz="2400" b="1" dirty="0" err="1"/>
              <a:t>Dedja</a:t>
            </a:r>
            <a:endParaRPr lang="it-IT" sz="2400" b="1" dirty="0"/>
          </a:p>
          <a:p>
            <a:pPr marL="0" indent="0" algn="ctr">
              <a:buNone/>
            </a:pPr>
            <a:r>
              <a:rPr lang="it-IT" sz="2400" b="1" dirty="0"/>
              <a:t>Angela Giannetti</a:t>
            </a:r>
          </a:p>
          <a:p>
            <a:pPr marL="0" indent="0" algn="ctr">
              <a:buNone/>
            </a:pPr>
            <a:r>
              <a:rPr lang="it-IT" sz="2400" b="1" dirty="0"/>
              <a:t>Nicola Mura</a:t>
            </a:r>
          </a:p>
          <a:p>
            <a:pPr marL="0" indent="0" algn="ctr">
              <a:buNone/>
            </a:pPr>
            <a:r>
              <a:rPr lang="it-IT" sz="2400" u="sng" dirty="0"/>
              <a:t>Servizio Relazioni Internazionali Scuola di Scienze Politiche «Cesare Alfieri»</a:t>
            </a:r>
            <a:br>
              <a:rPr lang="it-IT" sz="2400" u="sng" dirty="0"/>
            </a:br>
            <a:endParaRPr lang="it-IT" sz="2400" u="sng" dirty="0"/>
          </a:p>
          <a:p>
            <a:pPr marL="0" indent="0" algn="ctr">
              <a:buNone/>
            </a:pPr>
            <a:r>
              <a:rPr lang="it-IT" sz="2400" dirty="0"/>
              <a:t>Via delle Pandette 32, Edificio D1, 3° piano</a:t>
            </a:r>
            <a:br>
              <a:rPr lang="it-IT" sz="2400" dirty="0"/>
            </a:br>
            <a:r>
              <a:rPr lang="it-IT" sz="2400" b="1" dirty="0"/>
              <a:t>email</a:t>
            </a:r>
            <a:r>
              <a:rPr lang="it-IT" sz="2400" dirty="0"/>
              <a:t>: </a:t>
            </a:r>
            <a:r>
              <a:rPr lang="it-IT" sz="2400" dirty="0">
                <a:solidFill>
                  <a:schemeClr val="accent5">
                    <a:lumMod val="75000"/>
                  </a:schemeClr>
                </a:solidFill>
                <a:hlinkClick r:id="rId2"/>
              </a:rPr>
              <a:t>relint@scpol.unifi.it</a:t>
            </a:r>
            <a:endParaRPr lang="it-IT" sz="2400" dirty="0">
              <a:solidFill>
                <a:schemeClr val="accent5">
                  <a:lumMod val="75000"/>
                </a:schemeClr>
              </a:solidFill>
            </a:endParaRPr>
          </a:p>
          <a:p>
            <a:pPr marL="0" indent="0" algn="ctr">
              <a:buNone/>
            </a:pPr>
            <a:r>
              <a:rPr lang="it-IT" sz="2400" b="1" dirty="0"/>
              <a:t>Telefono: </a:t>
            </a:r>
            <a:r>
              <a:rPr lang="it-IT" sz="2400" dirty="0"/>
              <a:t>055 2759082</a:t>
            </a:r>
          </a:p>
          <a:p>
            <a:pPr marL="0" indent="0" algn="ctr">
              <a:buNone/>
            </a:pPr>
            <a:endParaRPr lang="it-IT" u="sng" dirty="0"/>
          </a:p>
          <a:p>
            <a:pPr marL="0" indent="0" algn="just">
              <a:buNone/>
            </a:pPr>
            <a:endParaRPr lang="it-IT" dirty="0">
              <a:latin typeface="+mj-lt"/>
            </a:endParaRPr>
          </a:p>
        </p:txBody>
      </p:sp>
    </p:spTree>
    <p:extLst>
      <p:ext uri="{BB962C8B-B14F-4D97-AF65-F5344CB8AC3E}">
        <p14:creationId xmlns:p14="http://schemas.microsoft.com/office/powerpoint/2010/main" val="206234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9688" y="1046098"/>
            <a:ext cx="11092624" cy="5678897"/>
          </a:xfrm>
        </p:spPr>
        <p:txBody>
          <a:bodyPr>
            <a:noAutofit/>
          </a:bodyPr>
          <a:lstStyle/>
          <a:p>
            <a:pPr marL="0" indent="0" algn="just">
              <a:lnSpc>
                <a:spcPct val="150000"/>
              </a:lnSpc>
              <a:spcBef>
                <a:spcPts val="0"/>
              </a:spcBef>
              <a:buNone/>
            </a:pPr>
            <a:r>
              <a:rPr lang="it-IT" sz="2000" dirty="0"/>
              <a:t>L’organizzazione ospitante può essere: </a:t>
            </a:r>
          </a:p>
          <a:p>
            <a:pPr marL="0" indent="0" algn="just">
              <a:lnSpc>
                <a:spcPct val="150000"/>
              </a:lnSpc>
              <a:spcBef>
                <a:spcPts val="0"/>
              </a:spcBef>
              <a:buNone/>
            </a:pPr>
            <a:r>
              <a:rPr lang="it-IT" sz="2000" b="1" dirty="0"/>
              <a:t>✓ qualsiasi organizzazione pubblica o privata attiva nel mercato del lavoro o nel campo dell'istruzione, della formazione, della gioventù, della ricerca e </a:t>
            </a:r>
            <a:r>
              <a:rPr lang="it-IT" sz="2000" b="1" dirty="0" smtClean="0"/>
              <a:t>dell'innovazione; </a:t>
            </a:r>
            <a:endParaRPr lang="it-IT" sz="2000" b="1" dirty="0"/>
          </a:p>
          <a:p>
            <a:pPr marL="0" indent="0" algn="just">
              <a:lnSpc>
                <a:spcPct val="150000"/>
              </a:lnSpc>
              <a:spcBef>
                <a:spcPts val="0"/>
              </a:spcBef>
              <a:buNone/>
            </a:pPr>
            <a:r>
              <a:rPr lang="it-IT" sz="2000" dirty="0"/>
              <a:t>Esempi: </a:t>
            </a:r>
          </a:p>
          <a:p>
            <a:pPr marL="0" indent="0" algn="just">
              <a:lnSpc>
                <a:spcPct val="150000"/>
              </a:lnSpc>
              <a:spcBef>
                <a:spcPts val="0"/>
              </a:spcBef>
              <a:buNone/>
            </a:pPr>
            <a:r>
              <a:rPr lang="it-IT" sz="1800" dirty="0"/>
              <a:t>• un'impresa pubblica o privata, di piccole, medie o grandi dimensioni (incluse le imprese sociali); </a:t>
            </a:r>
          </a:p>
          <a:p>
            <a:pPr marL="0" indent="0" algn="just">
              <a:lnSpc>
                <a:spcPct val="150000"/>
              </a:lnSpc>
              <a:spcBef>
                <a:spcPts val="0"/>
              </a:spcBef>
              <a:buNone/>
            </a:pPr>
            <a:r>
              <a:rPr lang="it-IT" sz="1800" dirty="0"/>
              <a:t>• un ente pubblico a livello locale, regionale o nazionale; </a:t>
            </a:r>
          </a:p>
          <a:p>
            <a:pPr marL="0" indent="0" algn="just">
              <a:lnSpc>
                <a:spcPct val="150000"/>
              </a:lnSpc>
              <a:spcBef>
                <a:spcPts val="0"/>
              </a:spcBef>
              <a:buNone/>
            </a:pPr>
            <a:r>
              <a:rPr lang="it-IT" sz="1800" dirty="0"/>
              <a:t>• un'ambasciata o un ufficio consolare dello Stato membro dell'UE; </a:t>
            </a:r>
          </a:p>
          <a:p>
            <a:pPr marL="0" indent="0" algn="just">
              <a:lnSpc>
                <a:spcPct val="150000"/>
              </a:lnSpc>
              <a:spcBef>
                <a:spcPts val="0"/>
              </a:spcBef>
              <a:buNone/>
            </a:pPr>
            <a:r>
              <a:rPr lang="it-IT" sz="1800" dirty="0"/>
              <a:t>• una parte sociale o un altro rappresentante del mondo del lavoro, tra cui le camere di commercio, gli ordini di artigiani o professionisti e le associazioni sindacali; </a:t>
            </a:r>
          </a:p>
          <a:p>
            <a:pPr marL="0" indent="0" algn="just">
              <a:lnSpc>
                <a:spcPct val="150000"/>
              </a:lnSpc>
              <a:spcBef>
                <a:spcPts val="0"/>
              </a:spcBef>
              <a:buNone/>
            </a:pPr>
            <a:r>
              <a:rPr lang="it-IT" sz="1800" dirty="0"/>
              <a:t>• un istituto di ricerca; </a:t>
            </a:r>
          </a:p>
          <a:p>
            <a:pPr marL="0" indent="0" algn="just">
              <a:lnSpc>
                <a:spcPct val="150000"/>
              </a:lnSpc>
              <a:spcBef>
                <a:spcPts val="0"/>
              </a:spcBef>
              <a:buNone/>
            </a:pPr>
            <a:r>
              <a:rPr lang="it-IT" sz="1800" dirty="0"/>
              <a:t>• una fondazione; </a:t>
            </a:r>
          </a:p>
          <a:p>
            <a:pPr marL="0" indent="0" algn="just">
              <a:lnSpc>
                <a:spcPct val="150000"/>
              </a:lnSpc>
              <a:spcBef>
                <a:spcPts val="0"/>
              </a:spcBef>
              <a:buNone/>
            </a:pPr>
            <a:r>
              <a:rPr lang="it-IT" sz="1800" dirty="0"/>
              <a:t>• una scuola, un istituto o un centro d'istruzione (a qualsiasi livello, dall'istruzione prescolastica a quella secondaria superiore, inclusa l'istruzione professionale e quella degli adulti)</a:t>
            </a:r>
            <a:endParaRPr lang="it-IT" sz="1800" u="sng" dirty="0"/>
          </a:p>
        </p:txBody>
      </p:sp>
      <p:sp>
        <p:nvSpPr>
          <p:cNvPr id="4" name="Titolo 1"/>
          <p:cNvSpPr>
            <a:spLocks noGrp="1"/>
          </p:cNvSpPr>
          <p:nvPr>
            <p:ph type="title"/>
          </p:nvPr>
        </p:nvSpPr>
        <p:spPr>
          <a:xfrm>
            <a:off x="3062504" y="68373"/>
            <a:ext cx="6423764" cy="752068"/>
          </a:xfrm>
        </p:spPr>
        <p:txBody>
          <a:bodyPr>
            <a:normAutofit/>
          </a:bodyPr>
          <a:lstStyle/>
          <a:p>
            <a:pPr algn="ctr"/>
            <a:r>
              <a:rPr lang="it-IT" sz="3200" b="1" dirty="0">
                <a:solidFill>
                  <a:schemeClr val="bg1"/>
                </a:solidFill>
                <a:latin typeface="+mn-lt"/>
              </a:rPr>
              <a:t>Ente ospitante /1</a:t>
            </a:r>
          </a:p>
        </p:txBody>
      </p:sp>
    </p:spTree>
    <p:extLst>
      <p:ext uri="{BB962C8B-B14F-4D97-AF65-F5344CB8AC3E}">
        <p14:creationId xmlns:p14="http://schemas.microsoft.com/office/powerpoint/2010/main" val="84261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9688" y="1064029"/>
            <a:ext cx="11092624" cy="5279506"/>
          </a:xfrm>
        </p:spPr>
        <p:txBody>
          <a:bodyPr>
            <a:noAutofit/>
          </a:bodyPr>
          <a:lstStyle/>
          <a:p>
            <a:pPr marL="0" indent="0" algn="just">
              <a:lnSpc>
                <a:spcPct val="150000"/>
              </a:lnSpc>
              <a:spcBef>
                <a:spcPts val="0"/>
              </a:spcBef>
              <a:buNone/>
            </a:pPr>
            <a:r>
              <a:rPr lang="it-IT" sz="2000" b="1" dirty="0"/>
              <a:t>✓ un'organizzazione senza scopo di lucro, un'associazione o una ONG; </a:t>
            </a:r>
          </a:p>
          <a:p>
            <a:pPr marL="0" indent="0" algn="just">
              <a:lnSpc>
                <a:spcPct val="150000"/>
              </a:lnSpc>
              <a:spcBef>
                <a:spcPts val="0"/>
              </a:spcBef>
              <a:buNone/>
            </a:pPr>
            <a:r>
              <a:rPr lang="it-IT" sz="2000" b="1" dirty="0"/>
              <a:t>✓ un organismo per l'orientamento professionale, la consulenza professionale e i servizi di informazione; </a:t>
            </a:r>
          </a:p>
          <a:p>
            <a:pPr marL="0" indent="0" algn="just">
              <a:lnSpc>
                <a:spcPct val="150000"/>
              </a:lnSpc>
              <a:spcBef>
                <a:spcPts val="0"/>
              </a:spcBef>
              <a:buNone/>
            </a:pPr>
            <a:r>
              <a:rPr lang="it-IT" sz="2000" b="1" dirty="0"/>
              <a:t>✓ un Istituto di Istruzione Superiore titolare di </a:t>
            </a:r>
            <a:r>
              <a:rPr lang="it-IT" sz="2000" b="1" dirty="0" smtClean="0"/>
              <a:t>ECHE.</a:t>
            </a:r>
            <a:endParaRPr lang="it-IT" sz="2000" b="1" dirty="0"/>
          </a:p>
          <a:p>
            <a:pPr marL="0" indent="0" algn="just">
              <a:lnSpc>
                <a:spcPct val="150000"/>
              </a:lnSpc>
              <a:spcBef>
                <a:spcPts val="0"/>
              </a:spcBef>
              <a:buNone/>
            </a:pPr>
            <a:endParaRPr lang="it-IT" sz="2000" dirty="0"/>
          </a:p>
          <a:p>
            <a:pPr marL="0" indent="0" algn="just">
              <a:lnSpc>
                <a:spcPct val="150000"/>
              </a:lnSpc>
              <a:spcBef>
                <a:spcPts val="0"/>
              </a:spcBef>
              <a:buNone/>
            </a:pPr>
            <a:r>
              <a:rPr lang="it-IT" sz="2000" u="sng" dirty="0"/>
              <a:t>Non possono ospitare un </a:t>
            </a:r>
            <a:r>
              <a:rPr lang="it-IT" sz="2000" u="sng" dirty="0" err="1"/>
              <a:t>Traineeship</a:t>
            </a:r>
            <a:r>
              <a:rPr lang="it-IT" sz="2000" u="sng" dirty="0"/>
              <a:t> le seguenti organizzazioni: </a:t>
            </a:r>
          </a:p>
          <a:p>
            <a:pPr marL="0" indent="0" algn="just">
              <a:lnSpc>
                <a:spcPct val="150000"/>
              </a:lnSpc>
              <a:spcBef>
                <a:spcPts val="0"/>
              </a:spcBef>
              <a:buNone/>
            </a:pPr>
            <a:r>
              <a:rPr lang="it-IT" sz="2000" dirty="0"/>
              <a:t>✓ istituzioni e altri organismi dell’Unione Europea, inclusa la Corte di Giustizia dell’Unione Europea e la Corte dei Conti europea nonché le altre istituzioni e gli organismi </a:t>
            </a:r>
            <a:r>
              <a:rPr lang="it-IT" sz="2000" dirty="0" err="1" smtClean="0"/>
              <a:t>interistituzionali</a:t>
            </a:r>
            <a:r>
              <a:rPr lang="it-IT" sz="2000" dirty="0" smtClean="0"/>
              <a:t> </a:t>
            </a:r>
            <a:r>
              <a:rPr lang="it-IT" sz="2000" dirty="0"/>
              <a:t>che svolgono funzioni specializzate;</a:t>
            </a:r>
          </a:p>
          <a:p>
            <a:pPr marL="0" indent="0" algn="just">
              <a:lnSpc>
                <a:spcPct val="150000"/>
              </a:lnSpc>
              <a:spcBef>
                <a:spcPts val="0"/>
              </a:spcBef>
              <a:buNone/>
            </a:pPr>
            <a:r>
              <a:rPr lang="it-IT" sz="2000" dirty="0"/>
              <a:t>✓ organizzazioni che gestiscono i programmi dell’Unione Europea, come ad esempio le Agenzie Nazionali Erasmus+ al fine di evitare possibili conflitti di interesse e/o doppi finanziamenti. </a:t>
            </a:r>
            <a:endParaRPr lang="it-IT" sz="2000" u="sng" dirty="0"/>
          </a:p>
        </p:txBody>
      </p:sp>
      <p:sp>
        <p:nvSpPr>
          <p:cNvPr id="4" name="Titolo 1"/>
          <p:cNvSpPr>
            <a:spLocks noGrp="1"/>
          </p:cNvSpPr>
          <p:nvPr>
            <p:ph type="title"/>
          </p:nvPr>
        </p:nvSpPr>
        <p:spPr>
          <a:xfrm>
            <a:off x="3062504" y="71718"/>
            <a:ext cx="6423764" cy="752068"/>
          </a:xfrm>
        </p:spPr>
        <p:txBody>
          <a:bodyPr>
            <a:normAutofit/>
          </a:bodyPr>
          <a:lstStyle/>
          <a:p>
            <a:pPr algn="ctr"/>
            <a:r>
              <a:rPr lang="it-IT" sz="3200" b="1" dirty="0">
                <a:solidFill>
                  <a:schemeClr val="bg1"/>
                </a:solidFill>
                <a:latin typeface="+mn-lt"/>
              </a:rPr>
              <a:t>Ente ospitante /2</a:t>
            </a:r>
          </a:p>
        </p:txBody>
      </p:sp>
    </p:spTree>
    <p:extLst>
      <p:ext uri="{BB962C8B-B14F-4D97-AF65-F5344CB8AC3E}">
        <p14:creationId xmlns:p14="http://schemas.microsoft.com/office/powerpoint/2010/main" val="369340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4273" y="1050838"/>
            <a:ext cx="11463454" cy="5374888"/>
          </a:xfrm>
        </p:spPr>
        <p:txBody>
          <a:bodyPr>
            <a:normAutofit fontScale="70000" lnSpcReduction="20000"/>
          </a:bodyPr>
          <a:lstStyle/>
          <a:p>
            <a:pPr marL="0" indent="0" algn="just">
              <a:lnSpc>
                <a:spcPct val="150000"/>
              </a:lnSpc>
              <a:spcBef>
                <a:spcPts val="0"/>
              </a:spcBef>
              <a:buNone/>
            </a:pPr>
            <a:r>
              <a:rPr lang="it-IT" sz="2000" dirty="0"/>
              <a:t>Il candidato UNIFI può scegliere </a:t>
            </a:r>
            <a:r>
              <a:rPr lang="it-IT" sz="2000" b="1" u="sng" dirty="0"/>
              <a:t>tra una </a:t>
            </a:r>
            <a:r>
              <a:rPr lang="it-IT" sz="2000" dirty="0"/>
              <a:t>delle due seguenti tipologie di sede per effettuare il tirocinio: </a:t>
            </a:r>
          </a:p>
          <a:p>
            <a:pPr marL="0" indent="0" algn="just">
              <a:lnSpc>
                <a:spcPct val="150000"/>
              </a:lnSpc>
              <a:spcBef>
                <a:spcPts val="0"/>
              </a:spcBef>
              <a:buNone/>
            </a:pPr>
            <a:endParaRPr lang="it-IT" sz="2000" dirty="0"/>
          </a:p>
          <a:p>
            <a:pPr marL="0" indent="0" algn="just">
              <a:lnSpc>
                <a:spcPct val="150000"/>
              </a:lnSpc>
              <a:spcBef>
                <a:spcPts val="0"/>
              </a:spcBef>
              <a:buNone/>
            </a:pPr>
            <a:endParaRPr lang="it-IT" sz="2000" dirty="0"/>
          </a:p>
          <a:p>
            <a:pPr marL="0" indent="0" algn="just">
              <a:lnSpc>
                <a:spcPct val="150000"/>
              </a:lnSpc>
              <a:spcBef>
                <a:spcPts val="0"/>
              </a:spcBef>
              <a:buNone/>
            </a:pPr>
            <a:endParaRPr lang="it-IT" sz="2000" dirty="0"/>
          </a:p>
          <a:p>
            <a:pPr marL="0" indent="0" algn="just">
              <a:lnSpc>
                <a:spcPct val="150000"/>
              </a:lnSpc>
              <a:spcBef>
                <a:spcPts val="0"/>
              </a:spcBef>
              <a:buNone/>
            </a:pPr>
            <a:endParaRPr lang="it-IT" sz="2000" dirty="0"/>
          </a:p>
          <a:p>
            <a:pPr marL="0" indent="0" algn="just">
              <a:lnSpc>
                <a:spcPct val="150000"/>
              </a:lnSpc>
              <a:spcBef>
                <a:spcPts val="0"/>
              </a:spcBef>
              <a:buNone/>
            </a:pPr>
            <a:r>
              <a:rPr lang="it-IT" sz="2000" dirty="0"/>
              <a:t>A) SEDE GENERICA                                                                                                   B) SEDE NOMINATIVA</a:t>
            </a:r>
          </a:p>
          <a:p>
            <a:pPr marL="0" indent="0" algn="just">
              <a:lnSpc>
                <a:spcPct val="150000"/>
              </a:lnSpc>
              <a:spcBef>
                <a:spcPts val="0"/>
              </a:spcBef>
              <a:buNone/>
            </a:pPr>
            <a:endParaRPr lang="it-IT" sz="2000" dirty="0"/>
          </a:p>
          <a:p>
            <a:pPr marL="0" indent="0" algn="just">
              <a:lnSpc>
                <a:spcPct val="150000"/>
              </a:lnSpc>
              <a:spcBef>
                <a:spcPts val="0"/>
              </a:spcBef>
              <a:buNone/>
            </a:pPr>
            <a:r>
              <a:rPr lang="it-IT" sz="2000" dirty="0"/>
              <a:t>A) tirocinio presso una sede estera con cui la Scuola di afferenza del corso di studio del candidato ha stipulato una delle lettere d’intenti </a:t>
            </a:r>
            <a:r>
              <a:rPr lang="it-IT" sz="2000" b="1" dirty="0"/>
              <a:t>(c.d. sede generica); </a:t>
            </a:r>
            <a:r>
              <a:rPr lang="it-IT" sz="2000" dirty="0"/>
              <a:t>le sedi sono visibili alla pagina https://ammissioni.unifi.it/DESTINATION/ dal menu dal menu Erasmus+ </a:t>
            </a:r>
            <a:r>
              <a:rPr lang="it-IT" sz="2000" dirty="0" err="1"/>
              <a:t>Traineeship</a:t>
            </a:r>
            <a:r>
              <a:rPr lang="it-IT" sz="2000" dirty="0"/>
              <a:t> sede generica. </a:t>
            </a:r>
          </a:p>
          <a:p>
            <a:pPr marL="0" indent="0" algn="just">
              <a:lnSpc>
                <a:spcPct val="150000"/>
              </a:lnSpc>
              <a:spcBef>
                <a:spcPts val="0"/>
              </a:spcBef>
              <a:buNone/>
            </a:pPr>
            <a:endParaRPr lang="it-IT" sz="2000" dirty="0"/>
          </a:p>
          <a:p>
            <a:pPr marL="0" indent="0" algn="just">
              <a:lnSpc>
                <a:spcPct val="150000"/>
              </a:lnSpc>
              <a:spcBef>
                <a:spcPts val="0"/>
              </a:spcBef>
              <a:buNone/>
            </a:pPr>
            <a:r>
              <a:rPr lang="it-IT" sz="2000" dirty="0"/>
              <a:t>B) tirocinio presso una sede estera individuata autonomamente dal candidato (c.d. </a:t>
            </a:r>
            <a:r>
              <a:rPr lang="it-IT" sz="2000" b="1" dirty="0"/>
              <a:t>sede nominativa</a:t>
            </a:r>
            <a:r>
              <a:rPr lang="it-IT" sz="2000" dirty="0"/>
              <a:t>), che deve essere diversa da quelle con le quali la Scuola di afferenza del corso di studio del candidato ha stipulato una lettera d’intenti generica. In questo caso, il candidato al Bando deve produrre una “Lettera di Intenti Nominativa”, utilizzando il modulo della Lettera disponibile sul sito di Ateneo https://www.unifi.it/sites/default/files/2025-10/erasums_tirocinio_lettera_intenti_1.pdf,firmata da parte del legale rappresentante dell’organismo ospitante.</a:t>
            </a:r>
          </a:p>
          <a:p>
            <a:pPr marL="0" indent="0" algn="just">
              <a:lnSpc>
                <a:spcPct val="150000"/>
              </a:lnSpc>
              <a:spcBef>
                <a:spcPts val="0"/>
              </a:spcBef>
              <a:buNone/>
            </a:pPr>
            <a:r>
              <a:rPr lang="it-IT" sz="2000" dirty="0"/>
              <a:t>Per maggiori informazione visitare il seguente link: https://www.sc-politiche.unifi.it/vp-328-sedi-con-lettera-di-intenti-nominativa.html</a:t>
            </a:r>
          </a:p>
          <a:p>
            <a:pPr marL="0" indent="0" algn="just">
              <a:lnSpc>
                <a:spcPct val="150000"/>
              </a:lnSpc>
              <a:spcBef>
                <a:spcPts val="0"/>
              </a:spcBef>
              <a:buNone/>
            </a:pPr>
            <a:endParaRPr lang="it-IT" sz="2000" dirty="0"/>
          </a:p>
        </p:txBody>
      </p:sp>
      <p:sp>
        <p:nvSpPr>
          <p:cNvPr id="4" name="Titolo 1"/>
          <p:cNvSpPr txBox="1">
            <a:spLocks/>
          </p:cNvSpPr>
          <p:nvPr/>
        </p:nvSpPr>
        <p:spPr>
          <a:xfrm>
            <a:off x="2190706" y="38620"/>
            <a:ext cx="7810588" cy="752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Sede generica o sede nominativa</a:t>
            </a:r>
          </a:p>
        </p:txBody>
      </p:sp>
      <p:cxnSp>
        <p:nvCxnSpPr>
          <p:cNvPr id="5" name="Connettore 2 4"/>
          <p:cNvCxnSpPr>
            <a:cxnSpLocks/>
          </p:cNvCxnSpPr>
          <p:nvPr/>
        </p:nvCxnSpPr>
        <p:spPr>
          <a:xfrm flipH="1">
            <a:off x="723208" y="1363287"/>
            <a:ext cx="2432368" cy="1138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p:cNvCxnSpPr>
            <a:cxnSpLocks/>
          </p:cNvCxnSpPr>
          <p:nvPr/>
        </p:nvCxnSpPr>
        <p:spPr>
          <a:xfrm>
            <a:off x="3702424" y="1363287"/>
            <a:ext cx="2872943" cy="1321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1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4273" y="1564109"/>
            <a:ext cx="11463454" cy="4080233"/>
          </a:xfrm>
        </p:spPr>
        <p:txBody>
          <a:bodyPr>
            <a:normAutofit fontScale="92500" lnSpcReduction="20000"/>
          </a:bodyPr>
          <a:lstStyle/>
          <a:p>
            <a:pPr marL="0" indent="0" algn="just">
              <a:lnSpc>
                <a:spcPct val="150000"/>
              </a:lnSpc>
              <a:spcBef>
                <a:spcPts val="0"/>
              </a:spcBef>
              <a:buNone/>
            </a:pPr>
            <a:r>
              <a:rPr lang="it-IT" sz="1900" dirty="0"/>
              <a:t>Il periodo di mobilità potrà svolgersi </a:t>
            </a:r>
            <a:r>
              <a:rPr lang="it-IT" sz="1900" b="1" dirty="0"/>
              <a:t>a partire dal 15 luglio 2026 e dovrà concludersi entro il 30 settembre 2027. </a:t>
            </a:r>
          </a:p>
          <a:p>
            <a:pPr marL="0" indent="0" algn="just">
              <a:lnSpc>
                <a:spcPct val="150000"/>
              </a:lnSpc>
              <a:spcBef>
                <a:spcPts val="0"/>
              </a:spcBef>
              <a:buNone/>
            </a:pPr>
            <a:r>
              <a:rPr lang="it-IT" sz="1900" dirty="0"/>
              <a:t>Per le sedi con cui la Scuola ha stipulato una lettera di intenti generica, la durata della mobilità è prestabilita da quanto indicato nelle lettere di intenti, e riportato alla pagina https://ammissioni.unifi.it/DESTINATION/ nel menu Erasmus+ </a:t>
            </a:r>
            <a:r>
              <a:rPr lang="it-IT" sz="1900" i="1" dirty="0" err="1"/>
              <a:t>t</a:t>
            </a:r>
            <a:r>
              <a:rPr lang="it-IT" sz="1900" i="1" dirty="0" err="1" smtClean="0"/>
              <a:t>raineeship</a:t>
            </a:r>
            <a:r>
              <a:rPr lang="it-IT" sz="1900" dirty="0" smtClean="0"/>
              <a:t> </a:t>
            </a:r>
            <a:r>
              <a:rPr lang="it-IT" sz="1900" dirty="0"/>
              <a:t>sede generica. Per le sedi nominative individuate dal candidato, la durata della mobilità è prestabilita da quanto indicato nella lettera di intenti nominativa.</a:t>
            </a:r>
          </a:p>
          <a:p>
            <a:pPr marL="0" indent="0" algn="just">
              <a:lnSpc>
                <a:spcPct val="150000"/>
              </a:lnSpc>
              <a:spcBef>
                <a:spcPts val="0"/>
              </a:spcBef>
              <a:buNone/>
            </a:pPr>
            <a:r>
              <a:rPr lang="it-IT" sz="2000" dirty="0"/>
              <a:t>La mobilità, nel caso di long </a:t>
            </a:r>
            <a:r>
              <a:rPr lang="it-IT" sz="2000" dirty="0" err="1"/>
              <a:t>mobility</a:t>
            </a:r>
            <a:r>
              <a:rPr lang="it-IT" sz="2000" dirty="0"/>
              <a:t>, deve avere una durata fisica minima pari a 2 mesi (60 giorni) e massima pari a 12 mesi (360 giorni).</a:t>
            </a:r>
          </a:p>
          <a:p>
            <a:pPr marL="0" indent="0" algn="just">
              <a:lnSpc>
                <a:spcPct val="150000"/>
              </a:lnSpc>
              <a:spcBef>
                <a:spcPts val="0"/>
              </a:spcBef>
              <a:buNone/>
            </a:pPr>
            <a:r>
              <a:rPr lang="it-IT" sz="1900" dirty="0">
                <a:highlight>
                  <a:srgbClr val="FFFF00"/>
                </a:highlight>
              </a:rPr>
              <a:t>La durata complessiva della permanenza presso la sede estera dovrà essere continuativa e non frammentata.</a:t>
            </a:r>
          </a:p>
          <a:p>
            <a:pPr marL="0" indent="0" algn="just">
              <a:lnSpc>
                <a:spcPct val="150000"/>
              </a:lnSpc>
              <a:spcBef>
                <a:spcPts val="0"/>
              </a:spcBef>
              <a:buNone/>
            </a:pPr>
            <a:r>
              <a:rPr lang="it-IT" sz="1900" dirty="0"/>
              <a:t>La mobilità ai fini di </a:t>
            </a:r>
            <a:r>
              <a:rPr lang="it-IT" sz="1900" dirty="0" err="1"/>
              <a:t>Traineeship</a:t>
            </a:r>
            <a:r>
              <a:rPr lang="it-IT" sz="1900" dirty="0"/>
              <a:t> (interamente all’estero o </a:t>
            </a:r>
            <a:r>
              <a:rPr lang="it-IT" sz="1900" dirty="0" err="1"/>
              <a:t>blended</a:t>
            </a:r>
            <a:r>
              <a:rPr lang="it-IT" sz="1900" dirty="0"/>
              <a:t>), se interna al percorso di studio, deve conseguire un minimo di 3 crediti ECTS o, per i Dottorandi e per chi e effettua un tirocinio post-laurea, essere supportata da documentazione comprovante l’attività di ricerca o di stage sostenuta all’estero.</a:t>
            </a:r>
          </a:p>
        </p:txBody>
      </p:sp>
      <p:sp>
        <p:nvSpPr>
          <p:cNvPr id="4" name="Titolo 1"/>
          <p:cNvSpPr txBox="1">
            <a:spLocks/>
          </p:cNvSpPr>
          <p:nvPr/>
        </p:nvSpPr>
        <p:spPr>
          <a:xfrm>
            <a:off x="2190706" y="0"/>
            <a:ext cx="7810588" cy="752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Durata e tipologia della mobilità /1</a:t>
            </a:r>
          </a:p>
        </p:txBody>
      </p:sp>
    </p:spTree>
    <p:extLst>
      <p:ext uri="{BB962C8B-B14F-4D97-AF65-F5344CB8AC3E}">
        <p14:creationId xmlns:p14="http://schemas.microsoft.com/office/powerpoint/2010/main" val="272226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0722" y="1025912"/>
            <a:ext cx="11742234" cy="5519854"/>
          </a:xfrm>
        </p:spPr>
        <p:txBody>
          <a:bodyPr>
            <a:noAutofit/>
          </a:bodyPr>
          <a:lstStyle/>
          <a:p>
            <a:pPr marL="0" indent="0" algn="just">
              <a:lnSpc>
                <a:spcPct val="150000"/>
              </a:lnSpc>
              <a:spcBef>
                <a:spcPts val="0"/>
              </a:spcBef>
              <a:buNone/>
            </a:pPr>
            <a:r>
              <a:rPr lang="it-IT" sz="2000" dirty="0"/>
              <a:t>I tirocinanti possono svolgere il periodo di mobilità solo dopo </a:t>
            </a:r>
          </a:p>
          <a:p>
            <a:pPr marL="0" indent="0" algn="just">
              <a:lnSpc>
                <a:spcPct val="150000"/>
              </a:lnSpc>
              <a:spcBef>
                <a:spcPts val="0"/>
              </a:spcBef>
              <a:buNone/>
            </a:pPr>
            <a:r>
              <a:rPr lang="it-IT" sz="2000" dirty="0"/>
              <a:t>✓ il completamento della procedura di selezione </a:t>
            </a:r>
          </a:p>
          <a:p>
            <a:pPr marL="0" indent="0" algn="just">
              <a:lnSpc>
                <a:spcPct val="150000"/>
              </a:lnSpc>
              <a:spcBef>
                <a:spcPts val="0"/>
              </a:spcBef>
              <a:buNone/>
            </a:pPr>
            <a:r>
              <a:rPr lang="it-IT" sz="2000" dirty="0"/>
              <a:t>✓ l’accettazione di cui al successivo art. 9 </a:t>
            </a:r>
          </a:p>
          <a:p>
            <a:pPr marL="0" indent="0" algn="just">
              <a:lnSpc>
                <a:spcPct val="150000"/>
              </a:lnSpc>
              <a:spcBef>
                <a:spcPts val="0"/>
              </a:spcBef>
              <a:buNone/>
            </a:pPr>
            <a:r>
              <a:rPr lang="it-IT" sz="2000" dirty="0"/>
              <a:t>✓ l’approvazione del programma di tirocinio (Learning Agreement for </a:t>
            </a:r>
            <a:r>
              <a:rPr lang="it-IT" sz="2000" dirty="0" err="1"/>
              <a:t>Traineeship</a:t>
            </a:r>
            <a:r>
              <a:rPr lang="it-IT" sz="2000" dirty="0"/>
              <a:t>) da parte delle competenti strutture didattiche </a:t>
            </a:r>
          </a:p>
          <a:p>
            <a:pPr marL="0" indent="0" algn="just">
              <a:lnSpc>
                <a:spcPct val="150000"/>
              </a:lnSpc>
              <a:spcBef>
                <a:spcPts val="0"/>
              </a:spcBef>
              <a:buNone/>
            </a:pPr>
            <a:r>
              <a:rPr lang="it-IT" sz="2000" dirty="0"/>
              <a:t>✓ la firma del contratto individuale di mobilità.</a:t>
            </a:r>
            <a:endParaRPr lang="it-IT" sz="2000" b="1" dirty="0"/>
          </a:p>
          <a:p>
            <a:pPr marL="0" indent="0" algn="just">
              <a:lnSpc>
                <a:spcPct val="150000"/>
              </a:lnSpc>
              <a:spcBef>
                <a:spcPts val="0"/>
              </a:spcBef>
              <a:buNone/>
            </a:pPr>
            <a:endParaRPr lang="it-IT" sz="2000" dirty="0"/>
          </a:p>
          <a:p>
            <a:pPr marL="0" indent="0" algn="just">
              <a:lnSpc>
                <a:spcPct val="150000"/>
              </a:lnSpc>
              <a:spcBef>
                <a:spcPts val="0"/>
              </a:spcBef>
              <a:buNone/>
            </a:pPr>
            <a:r>
              <a:rPr lang="it-IT" sz="2000" b="1" dirty="0"/>
              <a:t>È possibile effettuare una o più mobilità Erasmus+ (studio e/o </a:t>
            </a:r>
            <a:r>
              <a:rPr lang="it-IT" sz="2000" b="1" dirty="0" err="1"/>
              <a:t>traineeship</a:t>
            </a:r>
            <a:r>
              <a:rPr lang="it-IT" sz="2000" b="1" dirty="0"/>
              <a:t>) nell’ambito del proprio percorso universitario, ma fino a un massimo di 12 mesi </a:t>
            </a:r>
            <a:r>
              <a:rPr lang="it-IT" sz="2000" dirty="0"/>
              <a:t>(360 giorni) </a:t>
            </a:r>
            <a:r>
              <a:rPr lang="it-IT" sz="2000" b="1" dirty="0"/>
              <a:t>di mobilità Erasmus+ per ogni ciclo di studio </a:t>
            </a:r>
            <a:r>
              <a:rPr lang="it-IT" sz="2000" dirty="0"/>
              <a:t>(triennale, magistrale, dottorato). </a:t>
            </a:r>
          </a:p>
          <a:p>
            <a:pPr marL="0" indent="0" algn="just">
              <a:lnSpc>
                <a:spcPct val="150000"/>
              </a:lnSpc>
              <a:spcBef>
                <a:spcPts val="0"/>
              </a:spcBef>
              <a:buNone/>
            </a:pPr>
            <a:r>
              <a:rPr lang="it-IT" sz="2000" b="1" dirty="0"/>
              <a:t>È possibile effettuare un tirocinio post-laurea.</a:t>
            </a:r>
            <a:endParaRPr lang="it-IT" sz="2000" dirty="0"/>
          </a:p>
          <a:p>
            <a:pPr marL="0" indent="0" algn="just">
              <a:lnSpc>
                <a:spcPct val="150000"/>
              </a:lnSpc>
              <a:spcBef>
                <a:spcPts val="0"/>
              </a:spcBef>
              <a:buNone/>
            </a:pPr>
            <a:endParaRPr lang="it-IT" sz="2000" dirty="0"/>
          </a:p>
          <a:p>
            <a:pPr marL="0" indent="0" algn="just">
              <a:lnSpc>
                <a:spcPct val="150000"/>
              </a:lnSpc>
              <a:spcBef>
                <a:spcPts val="0"/>
              </a:spcBef>
              <a:buNone/>
            </a:pPr>
            <a:endParaRPr lang="it-IT" sz="2000" b="1" dirty="0"/>
          </a:p>
          <a:p>
            <a:pPr marL="0" indent="0" algn="just">
              <a:lnSpc>
                <a:spcPct val="150000"/>
              </a:lnSpc>
              <a:spcBef>
                <a:spcPts val="0"/>
              </a:spcBef>
              <a:buNone/>
            </a:pPr>
            <a:endParaRPr lang="it-IT" sz="2000" dirty="0"/>
          </a:p>
        </p:txBody>
      </p:sp>
      <p:sp>
        <p:nvSpPr>
          <p:cNvPr id="4" name="Titolo 1"/>
          <p:cNvSpPr txBox="1">
            <a:spLocks/>
          </p:cNvSpPr>
          <p:nvPr/>
        </p:nvSpPr>
        <p:spPr>
          <a:xfrm>
            <a:off x="2051316" y="0"/>
            <a:ext cx="8089368" cy="7520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Durata e tipologia della mobilità /2</a:t>
            </a:r>
          </a:p>
        </p:txBody>
      </p:sp>
    </p:spTree>
    <p:extLst>
      <p:ext uri="{BB962C8B-B14F-4D97-AF65-F5344CB8AC3E}">
        <p14:creationId xmlns:p14="http://schemas.microsoft.com/office/powerpoint/2010/main" val="4204532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6839" y="838371"/>
            <a:ext cx="11396547" cy="5863511"/>
          </a:xfrm>
        </p:spPr>
        <p:txBody>
          <a:bodyPr>
            <a:normAutofit/>
          </a:bodyPr>
          <a:lstStyle/>
          <a:p>
            <a:pPr marL="0" indent="0" algn="just">
              <a:lnSpc>
                <a:spcPct val="150000"/>
              </a:lnSpc>
              <a:spcBef>
                <a:spcPts val="0"/>
              </a:spcBef>
              <a:buNone/>
            </a:pPr>
            <a:r>
              <a:rPr lang="it-IT" sz="2000" b="1" dirty="0"/>
              <a:t>Possono presentare domanda </a:t>
            </a:r>
            <a:r>
              <a:rPr lang="it-IT" sz="2000" dirty="0"/>
              <a:t>gli studenti e le studentesse dell’Università degli Studi di Firenze che: </a:t>
            </a:r>
          </a:p>
          <a:p>
            <a:pPr marL="0" indent="0" algn="just">
              <a:lnSpc>
                <a:spcPct val="150000"/>
              </a:lnSpc>
              <a:spcBef>
                <a:spcPts val="0"/>
              </a:spcBef>
              <a:buNone/>
            </a:pPr>
            <a:r>
              <a:rPr lang="it-IT" sz="2000" dirty="0"/>
              <a:t>✓ </a:t>
            </a:r>
            <a:r>
              <a:rPr lang="it-IT" sz="2000" b="1" dirty="0"/>
              <a:t>sono regolarmente iscritti (anche part-time) ad un corso di studio dell’Ateneo (ex DM 509/99 o 270/2004) di primo, secondo o terzo livello </a:t>
            </a:r>
            <a:r>
              <a:rPr lang="it-IT" sz="2000" dirty="0"/>
              <a:t>(gli studenti iscritti ai corsi singoli non possono partecipare); e</a:t>
            </a:r>
            <a:endParaRPr lang="it-IT" sz="2000" b="1" dirty="0"/>
          </a:p>
          <a:p>
            <a:pPr marL="0" indent="0" algn="just">
              <a:lnSpc>
                <a:spcPct val="150000"/>
              </a:lnSpc>
              <a:spcBef>
                <a:spcPts val="0"/>
              </a:spcBef>
              <a:buNone/>
            </a:pPr>
            <a:r>
              <a:rPr lang="it-IT" sz="2000" dirty="0"/>
              <a:t>✓ </a:t>
            </a:r>
            <a:r>
              <a:rPr lang="it-IT" sz="2000" b="1" dirty="0"/>
              <a:t>sono in possesso della conoscenza linguistica di almeno una lingua estera oltre l’italiano </a:t>
            </a:r>
            <a:r>
              <a:rPr lang="it-IT" sz="2000" dirty="0"/>
              <a:t>che, ai soli fini del presente Bando, non deve necessariamente essere quella della/e sede/i indicate tra le preferenze.</a:t>
            </a:r>
          </a:p>
          <a:p>
            <a:pPr marL="0" indent="0" algn="just">
              <a:lnSpc>
                <a:spcPct val="150000"/>
              </a:lnSpc>
              <a:spcBef>
                <a:spcPts val="0"/>
              </a:spcBef>
              <a:buNone/>
            </a:pPr>
            <a:endParaRPr lang="it-IT" sz="2000" dirty="0"/>
          </a:p>
          <a:p>
            <a:pPr marL="0" indent="0" algn="just">
              <a:lnSpc>
                <a:spcPct val="160000"/>
              </a:lnSpc>
              <a:spcBef>
                <a:spcPts val="0"/>
              </a:spcBef>
              <a:buNone/>
            </a:pPr>
            <a:r>
              <a:rPr lang="it-IT" sz="2000" dirty="0"/>
              <a:t>Per i tirocinanti che intendono effettuare il tirocinio all’estero come studenti ancora iscritti a UNIFI, la partenza per la mobilità Erasmus+ per </a:t>
            </a:r>
            <a:r>
              <a:rPr lang="it-IT" sz="2000" i="1" dirty="0" err="1"/>
              <a:t>t</a:t>
            </a:r>
            <a:r>
              <a:rPr lang="it-IT" sz="2000" i="1" dirty="0" err="1" smtClean="0"/>
              <a:t>raineeship</a:t>
            </a:r>
            <a:r>
              <a:rPr lang="it-IT" sz="2000" dirty="0" smtClean="0"/>
              <a:t> </a:t>
            </a:r>
            <a:r>
              <a:rPr lang="it-IT" sz="2000" dirty="0"/>
              <a:t>è subordinata alla regolare iscrizione all’Università di Firenze per l’</a:t>
            </a:r>
            <a:r>
              <a:rPr lang="it-IT" sz="2000" dirty="0" err="1"/>
              <a:t>a.a</a:t>
            </a:r>
            <a:r>
              <a:rPr lang="it-IT" sz="2000" dirty="0"/>
              <a:t>. 2026/2027.</a:t>
            </a:r>
          </a:p>
          <a:p>
            <a:pPr marL="0" indent="0" algn="just">
              <a:lnSpc>
                <a:spcPct val="160000"/>
              </a:lnSpc>
              <a:spcBef>
                <a:spcPts val="0"/>
              </a:spcBef>
              <a:buNone/>
            </a:pPr>
            <a:r>
              <a:rPr lang="it-IT" sz="2000" dirty="0"/>
              <a:t>Il tirocinante in mobilità Erasmus + </a:t>
            </a:r>
            <a:r>
              <a:rPr lang="it-IT" sz="2000" dirty="0" err="1"/>
              <a:t>Traineeship</a:t>
            </a:r>
            <a:r>
              <a:rPr lang="it-IT" sz="2000" dirty="0"/>
              <a:t> 2026/2027 non può usufruire di altre borse finanziate dall’Unione Europea per lo stesso periodo di mobilità.</a:t>
            </a:r>
            <a:endParaRPr lang="it-IT" sz="2000" dirty="0">
              <a:latin typeface="+mj-lt"/>
            </a:endParaRPr>
          </a:p>
        </p:txBody>
      </p:sp>
      <p:sp>
        <p:nvSpPr>
          <p:cNvPr id="4" name="Titolo 1"/>
          <p:cNvSpPr txBox="1">
            <a:spLocks/>
          </p:cNvSpPr>
          <p:nvPr/>
        </p:nvSpPr>
        <p:spPr>
          <a:xfrm>
            <a:off x="1900774" y="0"/>
            <a:ext cx="8390451" cy="752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prstClr val="white"/>
                </a:solidFill>
                <a:latin typeface="Calibri"/>
              </a:rPr>
              <a:t>Requisiti di ammissibilità al Bando</a:t>
            </a:r>
          </a:p>
        </p:txBody>
      </p:sp>
    </p:spTree>
    <p:extLst>
      <p:ext uri="{BB962C8B-B14F-4D97-AF65-F5344CB8AC3E}">
        <p14:creationId xmlns:p14="http://schemas.microsoft.com/office/powerpoint/2010/main" val="1726512876"/>
      </p:ext>
    </p:extLst>
  </p:cSld>
  <p:clrMapOvr>
    <a:masterClrMapping/>
  </p:clrMapOvr>
</p:sld>
</file>

<file path=ppt/theme/theme1.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2332</TotalTime>
  <Words>4103</Words>
  <Application>Microsoft Office PowerPoint</Application>
  <PresentationFormat>Widescreen</PresentationFormat>
  <Paragraphs>204</Paragraphs>
  <Slides>32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32</vt:i4>
      </vt:variant>
    </vt:vector>
  </HeadingPairs>
  <TitlesOfParts>
    <vt:vector size="37" baseType="lpstr">
      <vt:lpstr>Arial</vt:lpstr>
      <vt:lpstr>Calibri</vt:lpstr>
      <vt:lpstr>Calibri Light</vt:lpstr>
      <vt:lpstr>Wingdings</vt:lpstr>
      <vt:lpstr>1_Tema di Office</vt:lpstr>
      <vt:lpstr>Presentazione standard di PowerPoint</vt:lpstr>
      <vt:lpstr>Erasmus: scopo e finalità</vt:lpstr>
      <vt:lpstr>Destinazioni della mobilità</vt:lpstr>
      <vt:lpstr>Ente ospitante /1</vt:lpstr>
      <vt:lpstr>Ente ospitante /2</vt:lpstr>
      <vt:lpstr>Presentazione standard di PowerPoint</vt:lpstr>
      <vt:lpstr>Presentazione standard di PowerPoint</vt:lpstr>
      <vt:lpstr>Presentazione standard di PowerPoint</vt:lpstr>
      <vt:lpstr>Presentazione standard di PowerPoint</vt:lpstr>
      <vt:lpstr>Requisiti di ammissibilità al Bando</vt:lpstr>
      <vt:lpstr>Requisiti di ammissibilità al Bando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Studenti</dc:creator>
  <cp:lastModifiedBy>Studenti</cp:lastModifiedBy>
  <cp:revision>125</cp:revision>
  <dcterms:created xsi:type="dcterms:W3CDTF">2022-04-27T10:20:50Z</dcterms:created>
  <dcterms:modified xsi:type="dcterms:W3CDTF">2026-03-25T13:21:27Z</dcterms:modified>
</cp:coreProperties>
</file>